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5"/>
  </p:notesMasterIdLst>
  <p:sldIdLst>
    <p:sldId id="256" r:id="rId3"/>
    <p:sldId id="343" r:id="rId4"/>
    <p:sldId id="257" r:id="rId5"/>
    <p:sldId id="259" r:id="rId6"/>
    <p:sldId id="262" r:id="rId7"/>
    <p:sldId id="263" r:id="rId8"/>
    <p:sldId id="307" r:id="rId9"/>
    <p:sldId id="308" r:id="rId10"/>
    <p:sldId id="311" r:id="rId11"/>
    <p:sldId id="331" r:id="rId12"/>
    <p:sldId id="372" r:id="rId13"/>
    <p:sldId id="376" r:id="rId14"/>
    <p:sldId id="375" r:id="rId15"/>
    <p:sldId id="374" r:id="rId16"/>
    <p:sldId id="373" r:id="rId17"/>
    <p:sldId id="313" r:id="rId18"/>
    <p:sldId id="323" r:id="rId19"/>
    <p:sldId id="264" r:id="rId20"/>
    <p:sldId id="266" r:id="rId21"/>
    <p:sldId id="325" r:id="rId22"/>
    <p:sldId id="326" r:id="rId23"/>
    <p:sldId id="272" r:id="rId24"/>
    <p:sldId id="316" r:id="rId25"/>
    <p:sldId id="367" r:id="rId26"/>
    <p:sldId id="368" r:id="rId27"/>
    <p:sldId id="341" r:id="rId28"/>
    <p:sldId id="342" r:id="rId29"/>
    <p:sldId id="352" r:id="rId30"/>
    <p:sldId id="314" r:id="rId31"/>
    <p:sldId id="346" r:id="rId32"/>
    <p:sldId id="270" r:id="rId33"/>
    <p:sldId id="275" r:id="rId34"/>
  </p:sldIdLst>
  <p:sldSz cx="9144000" cy="6858000" type="screen4x3"/>
  <p:notesSz cx="7559675" cy="10691813"/>
  <p:defaultTextStyle>
    <a:defPPr>
      <a:defRPr lang="ru-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C3F90-F919-45FD-BD40-FBE6FD97A5C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BY"/>
        </a:p>
      </dgm:t>
    </dgm:pt>
    <dgm:pt modelId="{63C38C3F-9D5E-4C31-9798-F6E042F53DF3}">
      <dgm:prSet/>
      <dgm:spPr>
        <a:solidFill>
          <a:schemeClr val="accent1">
            <a:lumMod val="20000"/>
            <a:lumOff val="80000"/>
          </a:schemeClr>
        </a:solidFill>
      </dgm:spPr>
      <dgm:t>
        <a:bodyPr/>
        <a:lstStyle/>
        <a:p>
          <a:r>
            <a:rPr lang="ru-RU" b="1" u="sng" dirty="0">
              <a:solidFill>
                <a:srgbClr val="002060"/>
              </a:solidFill>
            </a:rPr>
            <a:t>Оператор</a:t>
          </a:r>
          <a:r>
            <a:rPr lang="en-US" b="1" u="sng" dirty="0">
              <a:solidFill>
                <a:srgbClr val="002060"/>
              </a:solidFill>
            </a:rPr>
            <a:t> </a:t>
          </a:r>
          <a:r>
            <a:rPr lang="en-US" b="1" dirty="0">
              <a:solidFill>
                <a:srgbClr val="002060"/>
              </a:solidFill>
            </a:rPr>
            <a:t>- </a:t>
          </a:r>
          <a:r>
            <a:rPr lang="ru-RU" dirty="0">
              <a:solidFill>
                <a:srgbClr val="002060"/>
              </a:solidFill>
            </a:rPr>
            <a:t>государственный орган, юридическое лицо Республики Беларусь, иная организация, физическое лицо, в том числе индивидуальный предприниматель (далее, если не определено иное, – физическое лицо), самостоятельно или совместно с иными указанными лицами организующие и (или) осуществляющие обработку персональных данных</a:t>
          </a:r>
          <a:endParaRPr lang="ru-BY" dirty="0">
            <a:solidFill>
              <a:srgbClr val="002060"/>
            </a:solidFill>
          </a:endParaRPr>
        </a:p>
      </dgm:t>
    </dgm:pt>
    <dgm:pt modelId="{7786D32E-6C71-4AD8-9BF8-EEE1980B8AD1}" type="parTrans" cxnId="{EC7FE1BF-37F4-416C-80F1-05E476E4A78B}">
      <dgm:prSet/>
      <dgm:spPr/>
      <dgm:t>
        <a:bodyPr/>
        <a:lstStyle/>
        <a:p>
          <a:endParaRPr lang="ru-BY"/>
        </a:p>
      </dgm:t>
    </dgm:pt>
    <dgm:pt modelId="{6C175A24-6605-4B88-BFD7-26D2A843CA2B}" type="sibTrans" cxnId="{EC7FE1BF-37F4-416C-80F1-05E476E4A78B}">
      <dgm:prSet/>
      <dgm:spPr/>
      <dgm:t>
        <a:bodyPr/>
        <a:lstStyle/>
        <a:p>
          <a:endParaRPr lang="ru-BY"/>
        </a:p>
      </dgm:t>
    </dgm:pt>
    <dgm:pt modelId="{725A11EF-3DFD-4F47-881A-10F539EB3753}">
      <dgm:prSet/>
      <dgm:spPr>
        <a:solidFill>
          <a:schemeClr val="accent1">
            <a:lumMod val="20000"/>
            <a:lumOff val="80000"/>
          </a:schemeClr>
        </a:solidFill>
      </dgm:spPr>
      <dgm:t>
        <a:bodyPr/>
        <a:lstStyle/>
        <a:p>
          <a:r>
            <a:rPr lang="ru-RU" b="1" u="sng" dirty="0">
              <a:solidFill>
                <a:srgbClr val="002060"/>
              </a:solidFill>
            </a:rPr>
            <a:t>Уполномоченное лицо</a:t>
          </a:r>
          <a:r>
            <a:rPr lang="en-US" b="1" u="sng" dirty="0">
              <a:solidFill>
                <a:srgbClr val="002060"/>
              </a:solidFill>
            </a:rPr>
            <a:t> </a:t>
          </a:r>
          <a:r>
            <a:rPr lang="ru-RU" dirty="0">
              <a:solidFill>
                <a:srgbClr val="002060"/>
              </a:solidFill>
            </a:rPr>
            <a:t>– государственный орган, юридическое лицо Республики Беларусь, иная организация, физическое лицо, которые в соответствии с актом законодательства, решением государственного органа, являющегося оператором, либо на основании договора с оператором осуществляют обработку персональных данных от имени оператора или в его интересах</a:t>
          </a:r>
          <a:endParaRPr lang="ru-BY" dirty="0">
            <a:solidFill>
              <a:srgbClr val="002060"/>
            </a:solidFill>
          </a:endParaRPr>
        </a:p>
      </dgm:t>
    </dgm:pt>
    <dgm:pt modelId="{AD43A47F-7823-4235-9496-E48870AEDB10}" type="parTrans" cxnId="{E983745F-78D9-49A9-84FB-56E12F00EC01}">
      <dgm:prSet/>
      <dgm:spPr/>
      <dgm:t>
        <a:bodyPr/>
        <a:lstStyle/>
        <a:p>
          <a:endParaRPr lang="ru-BY"/>
        </a:p>
      </dgm:t>
    </dgm:pt>
    <dgm:pt modelId="{E2051539-37F1-43A9-992F-867A78C0722D}" type="sibTrans" cxnId="{E983745F-78D9-49A9-84FB-56E12F00EC01}">
      <dgm:prSet/>
      <dgm:spPr/>
      <dgm:t>
        <a:bodyPr/>
        <a:lstStyle/>
        <a:p>
          <a:endParaRPr lang="ru-BY"/>
        </a:p>
      </dgm:t>
    </dgm:pt>
    <dgm:pt modelId="{02EDEE36-0A10-4698-B8E1-12D851C4866A}" type="pres">
      <dgm:prSet presAssocID="{6BEC3F90-F919-45FD-BD40-FBE6FD97A5C6}" presName="diagram" presStyleCnt="0">
        <dgm:presLayoutVars>
          <dgm:chPref val="1"/>
          <dgm:dir/>
          <dgm:animOne val="branch"/>
          <dgm:animLvl val="lvl"/>
          <dgm:resizeHandles/>
        </dgm:presLayoutVars>
      </dgm:prSet>
      <dgm:spPr/>
    </dgm:pt>
    <dgm:pt modelId="{CAD4F809-1AC2-4B29-AE27-45284727BE72}" type="pres">
      <dgm:prSet presAssocID="{63C38C3F-9D5E-4C31-9798-F6E042F53DF3}" presName="root" presStyleCnt="0"/>
      <dgm:spPr/>
    </dgm:pt>
    <dgm:pt modelId="{AEB5F2C3-6C63-4D88-A0E7-BBDA057BB8C2}" type="pres">
      <dgm:prSet presAssocID="{63C38C3F-9D5E-4C31-9798-F6E042F53DF3}" presName="rootComposite" presStyleCnt="0"/>
      <dgm:spPr/>
    </dgm:pt>
    <dgm:pt modelId="{CCD38BF7-E748-4DEF-853E-03149183C684}" type="pres">
      <dgm:prSet presAssocID="{63C38C3F-9D5E-4C31-9798-F6E042F53DF3}" presName="rootText" presStyleLbl="node1" presStyleIdx="0" presStyleCnt="2" custScaleY="225551"/>
      <dgm:spPr/>
    </dgm:pt>
    <dgm:pt modelId="{4F70CFB2-72BF-4BF2-9A0D-707037100A73}" type="pres">
      <dgm:prSet presAssocID="{63C38C3F-9D5E-4C31-9798-F6E042F53DF3}" presName="rootConnector" presStyleLbl="node1" presStyleIdx="0" presStyleCnt="2"/>
      <dgm:spPr/>
    </dgm:pt>
    <dgm:pt modelId="{7DD13C4A-B3C1-4C1F-B7A3-669454D3CBB3}" type="pres">
      <dgm:prSet presAssocID="{63C38C3F-9D5E-4C31-9798-F6E042F53DF3}" presName="childShape" presStyleCnt="0"/>
      <dgm:spPr/>
    </dgm:pt>
    <dgm:pt modelId="{89096907-2A7F-4BF7-9DD2-FB6EA6642EAA}" type="pres">
      <dgm:prSet presAssocID="{725A11EF-3DFD-4F47-881A-10F539EB3753}" presName="root" presStyleCnt="0"/>
      <dgm:spPr/>
    </dgm:pt>
    <dgm:pt modelId="{CF313347-45FC-489C-9089-C05F0F9F3D60}" type="pres">
      <dgm:prSet presAssocID="{725A11EF-3DFD-4F47-881A-10F539EB3753}" presName="rootComposite" presStyleCnt="0"/>
      <dgm:spPr/>
    </dgm:pt>
    <dgm:pt modelId="{A1488D83-340E-4356-9F46-099AF0085EB7}" type="pres">
      <dgm:prSet presAssocID="{725A11EF-3DFD-4F47-881A-10F539EB3753}" presName="rootText" presStyleLbl="node1" presStyleIdx="1" presStyleCnt="2" custScaleY="226470"/>
      <dgm:spPr/>
    </dgm:pt>
    <dgm:pt modelId="{C1E4E498-94D8-4A86-A191-D6CF88266574}" type="pres">
      <dgm:prSet presAssocID="{725A11EF-3DFD-4F47-881A-10F539EB3753}" presName="rootConnector" presStyleLbl="node1" presStyleIdx="1" presStyleCnt="2"/>
      <dgm:spPr/>
    </dgm:pt>
    <dgm:pt modelId="{44E5191B-FD63-4EB5-A274-DE6A574413AE}" type="pres">
      <dgm:prSet presAssocID="{725A11EF-3DFD-4F47-881A-10F539EB3753}" presName="childShape" presStyleCnt="0"/>
      <dgm:spPr/>
    </dgm:pt>
  </dgm:ptLst>
  <dgm:cxnLst>
    <dgm:cxn modelId="{E983745F-78D9-49A9-84FB-56E12F00EC01}" srcId="{6BEC3F90-F919-45FD-BD40-FBE6FD97A5C6}" destId="{725A11EF-3DFD-4F47-881A-10F539EB3753}" srcOrd="1" destOrd="0" parTransId="{AD43A47F-7823-4235-9496-E48870AEDB10}" sibTransId="{E2051539-37F1-43A9-992F-867A78C0722D}"/>
    <dgm:cxn modelId="{34C6E16B-792E-4AB2-B4FC-7FD418149FB3}" type="presOf" srcId="{63C38C3F-9D5E-4C31-9798-F6E042F53DF3}" destId="{4F70CFB2-72BF-4BF2-9A0D-707037100A73}" srcOrd="1" destOrd="0" presId="urn:microsoft.com/office/officeart/2005/8/layout/hierarchy3"/>
    <dgm:cxn modelId="{00A9A184-017B-4FD8-9559-1BB600DB9D12}" type="presOf" srcId="{725A11EF-3DFD-4F47-881A-10F539EB3753}" destId="{C1E4E498-94D8-4A86-A191-D6CF88266574}" srcOrd="1" destOrd="0" presId="urn:microsoft.com/office/officeart/2005/8/layout/hierarchy3"/>
    <dgm:cxn modelId="{EC357FAD-B0DB-4DB6-A089-9CB1FEEB8861}" type="presOf" srcId="{6BEC3F90-F919-45FD-BD40-FBE6FD97A5C6}" destId="{02EDEE36-0A10-4698-B8E1-12D851C4866A}" srcOrd="0" destOrd="0" presId="urn:microsoft.com/office/officeart/2005/8/layout/hierarchy3"/>
    <dgm:cxn modelId="{EC7FE1BF-37F4-416C-80F1-05E476E4A78B}" srcId="{6BEC3F90-F919-45FD-BD40-FBE6FD97A5C6}" destId="{63C38C3F-9D5E-4C31-9798-F6E042F53DF3}" srcOrd="0" destOrd="0" parTransId="{7786D32E-6C71-4AD8-9BF8-EEE1980B8AD1}" sibTransId="{6C175A24-6605-4B88-BFD7-26D2A843CA2B}"/>
    <dgm:cxn modelId="{F47706C6-9149-42F7-A11B-21557C4699DC}" type="presOf" srcId="{63C38C3F-9D5E-4C31-9798-F6E042F53DF3}" destId="{CCD38BF7-E748-4DEF-853E-03149183C684}" srcOrd="0" destOrd="0" presId="urn:microsoft.com/office/officeart/2005/8/layout/hierarchy3"/>
    <dgm:cxn modelId="{91BBC7F8-1381-4E73-8862-A00EECFFC3E2}" type="presOf" srcId="{725A11EF-3DFD-4F47-881A-10F539EB3753}" destId="{A1488D83-340E-4356-9F46-099AF0085EB7}" srcOrd="0" destOrd="0" presId="urn:microsoft.com/office/officeart/2005/8/layout/hierarchy3"/>
    <dgm:cxn modelId="{72564085-03C9-44AC-AE6C-585C329D7251}" type="presParOf" srcId="{02EDEE36-0A10-4698-B8E1-12D851C4866A}" destId="{CAD4F809-1AC2-4B29-AE27-45284727BE72}" srcOrd="0" destOrd="0" presId="urn:microsoft.com/office/officeart/2005/8/layout/hierarchy3"/>
    <dgm:cxn modelId="{465B02D3-7035-400D-BB12-8290F85656C2}" type="presParOf" srcId="{CAD4F809-1AC2-4B29-AE27-45284727BE72}" destId="{AEB5F2C3-6C63-4D88-A0E7-BBDA057BB8C2}" srcOrd="0" destOrd="0" presId="urn:microsoft.com/office/officeart/2005/8/layout/hierarchy3"/>
    <dgm:cxn modelId="{863BFF67-0F81-4A96-8F30-86D6A3318FB4}" type="presParOf" srcId="{AEB5F2C3-6C63-4D88-A0E7-BBDA057BB8C2}" destId="{CCD38BF7-E748-4DEF-853E-03149183C684}" srcOrd="0" destOrd="0" presId="urn:microsoft.com/office/officeart/2005/8/layout/hierarchy3"/>
    <dgm:cxn modelId="{1CCE10C0-4991-458D-BA87-75CC4BB274E9}" type="presParOf" srcId="{AEB5F2C3-6C63-4D88-A0E7-BBDA057BB8C2}" destId="{4F70CFB2-72BF-4BF2-9A0D-707037100A73}" srcOrd="1" destOrd="0" presId="urn:microsoft.com/office/officeart/2005/8/layout/hierarchy3"/>
    <dgm:cxn modelId="{F270E849-C71B-41BB-A2B7-01F861EA97BF}" type="presParOf" srcId="{CAD4F809-1AC2-4B29-AE27-45284727BE72}" destId="{7DD13C4A-B3C1-4C1F-B7A3-669454D3CBB3}" srcOrd="1" destOrd="0" presId="urn:microsoft.com/office/officeart/2005/8/layout/hierarchy3"/>
    <dgm:cxn modelId="{A1BA78F9-F4B0-4E48-B9C5-8F361008CA3D}" type="presParOf" srcId="{02EDEE36-0A10-4698-B8E1-12D851C4866A}" destId="{89096907-2A7F-4BF7-9DD2-FB6EA6642EAA}" srcOrd="1" destOrd="0" presId="urn:microsoft.com/office/officeart/2005/8/layout/hierarchy3"/>
    <dgm:cxn modelId="{0787E9FE-59E4-4BD1-839D-162AF83707C3}" type="presParOf" srcId="{89096907-2A7F-4BF7-9DD2-FB6EA6642EAA}" destId="{CF313347-45FC-489C-9089-C05F0F9F3D60}" srcOrd="0" destOrd="0" presId="urn:microsoft.com/office/officeart/2005/8/layout/hierarchy3"/>
    <dgm:cxn modelId="{E12C00EE-AF6B-469B-9F50-204E219C24CF}" type="presParOf" srcId="{CF313347-45FC-489C-9089-C05F0F9F3D60}" destId="{A1488D83-340E-4356-9F46-099AF0085EB7}" srcOrd="0" destOrd="0" presId="urn:microsoft.com/office/officeart/2005/8/layout/hierarchy3"/>
    <dgm:cxn modelId="{2D27099F-B01C-4CB4-B5C3-C5297027BA1B}" type="presParOf" srcId="{CF313347-45FC-489C-9089-C05F0F9F3D60}" destId="{C1E4E498-94D8-4A86-A191-D6CF88266574}" srcOrd="1" destOrd="0" presId="urn:microsoft.com/office/officeart/2005/8/layout/hierarchy3"/>
    <dgm:cxn modelId="{7ED5C439-50B6-4316-9B17-FED9136BF1AF}" type="presParOf" srcId="{89096907-2A7F-4BF7-9DD2-FB6EA6642EAA}" destId="{44E5191B-FD63-4EB5-A274-DE6A574413A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330A6-41E5-49DD-BC5D-840752AD20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BY"/>
        </a:p>
      </dgm:t>
    </dgm:pt>
    <dgm:pt modelId="{ED061BB2-8611-48AB-B9F5-CE39426D5781}">
      <dgm:prSet/>
      <dgm:spPr/>
      <dgm:t>
        <a:bodyPr/>
        <a:lstStyle/>
        <a:p>
          <a:r>
            <a:rPr lang="ru-RU" dirty="0"/>
            <a:t>Кодекс об образовании в ряде случаев </a:t>
          </a:r>
          <a:r>
            <a:rPr lang="ru-RU" b="1" dirty="0"/>
            <a:t>прямо предусматривает </a:t>
          </a:r>
          <a:r>
            <a:rPr lang="ru-RU" dirty="0"/>
            <a:t>предоставление документов, содержащих персональные данные участников образовательного процесса. </a:t>
          </a:r>
          <a:endParaRPr lang="ru-BY" dirty="0"/>
        </a:p>
      </dgm:t>
    </dgm:pt>
    <dgm:pt modelId="{330CF681-01D8-4999-ADFB-8C7ECEEB8147}" type="parTrans" cxnId="{ADBD4001-D9F9-48EB-8A86-93B15A2B2B88}">
      <dgm:prSet/>
      <dgm:spPr/>
      <dgm:t>
        <a:bodyPr/>
        <a:lstStyle/>
        <a:p>
          <a:endParaRPr lang="ru-BY"/>
        </a:p>
      </dgm:t>
    </dgm:pt>
    <dgm:pt modelId="{04E025BF-AF1C-4022-9DA8-E7F771E80FB4}" type="sibTrans" cxnId="{ADBD4001-D9F9-48EB-8A86-93B15A2B2B88}">
      <dgm:prSet/>
      <dgm:spPr/>
      <dgm:t>
        <a:bodyPr/>
        <a:lstStyle/>
        <a:p>
          <a:endParaRPr lang="ru-BY"/>
        </a:p>
      </dgm:t>
    </dgm:pt>
    <dgm:pt modelId="{BE490751-234D-45BF-B404-0BC0F2A24400}">
      <dgm:prSet/>
      <dgm:spPr/>
      <dgm:t>
        <a:bodyPr/>
        <a:lstStyle/>
        <a:p>
          <a:endParaRPr lang="ru-BY"/>
        </a:p>
      </dgm:t>
    </dgm:pt>
    <dgm:pt modelId="{B4B61660-6B24-40DB-A711-DD941293EECA}" type="parTrans" cxnId="{0120C16E-0F64-4FF5-88A0-4E1C8BBE7C01}">
      <dgm:prSet/>
      <dgm:spPr/>
      <dgm:t>
        <a:bodyPr/>
        <a:lstStyle/>
        <a:p>
          <a:endParaRPr lang="ru-BY"/>
        </a:p>
      </dgm:t>
    </dgm:pt>
    <dgm:pt modelId="{AB001046-AD4A-4FAD-A27C-B007D0D95091}" type="sibTrans" cxnId="{0120C16E-0F64-4FF5-88A0-4E1C8BBE7C01}">
      <dgm:prSet/>
      <dgm:spPr/>
      <dgm:t>
        <a:bodyPr/>
        <a:lstStyle/>
        <a:p>
          <a:endParaRPr lang="ru-BY"/>
        </a:p>
      </dgm:t>
    </dgm:pt>
    <dgm:pt modelId="{0D2A0697-BF89-4486-A906-0BE3D29A7F5A}" type="pres">
      <dgm:prSet presAssocID="{701330A6-41E5-49DD-BC5D-840752AD204A}" presName="linear" presStyleCnt="0">
        <dgm:presLayoutVars>
          <dgm:animLvl val="lvl"/>
          <dgm:resizeHandles val="exact"/>
        </dgm:presLayoutVars>
      </dgm:prSet>
      <dgm:spPr/>
    </dgm:pt>
    <dgm:pt modelId="{77FF6261-B9D4-409F-991A-6DAE63E90279}" type="pres">
      <dgm:prSet presAssocID="{ED061BB2-8611-48AB-B9F5-CE39426D5781}" presName="parentText" presStyleLbl="node1" presStyleIdx="0" presStyleCnt="1" custScaleY="125685">
        <dgm:presLayoutVars>
          <dgm:chMax val="0"/>
          <dgm:bulletEnabled val="1"/>
        </dgm:presLayoutVars>
      </dgm:prSet>
      <dgm:spPr/>
    </dgm:pt>
    <dgm:pt modelId="{CF5B2C67-AC1C-4AA8-9701-74523B738B5B}" type="pres">
      <dgm:prSet presAssocID="{ED061BB2-8611-48AB-B9F5-CE39426D5781}" presName="childText" presStyleLbl="revTx" presStyleIdx="0" presStyleCnt="1">
        <dgm:presLayoutVars>
          <dgm:bulletEnabled val="1"/>
        </dgm:presLayoutVars>
      </dgm:prSet>
      <dgm:spPr/>
    </dgm:pt>
  </dgm:ptLst>
  <dgm:cxnLst>
    <dgm:cxn modelId="{ADBD4001-D9F9-48EB-8A86-93B15A2B2B88}" srcId="{701330A6-41E5-49DD-BC5D-840752AD204A}" destId="{ED061BB2-8611-48AB-B9F5-CE39426D5781}" srcOrd="0" destOrd="0" parTransId="{330CF681-01D8-4999-ADFB-8C7ECEEB8147}" sibTransId="{04E025BF-AF1C-4022-9DA8-E7F771E80FB4}"/>
    <dgm:cxn modelId="{0120C16E-0F64-4FF5-88A0-4E1C8BBE7C01}" srcId="{ED061BB2-8611-48AB-B9F5-CE39426D5781}" destId="{BE490751-234D-45BF-B404-0BC0F2A24400}" srcOrd="0" destOrd="0" parTransId="{B4B61660-6B24-40DB-A711-DD941293EECA}" sibTransId="{AB001046-AD4A-4FAD-A27C-B007D0D95091}"/>
    <dgm:cxn modelId="{6C1D3B77-9060-4F6B-A020-80B85944F481}" type="presOf" srcId="{ED061BB2-8611-48AB-B9F5-CE39426D5781}" destId="{77FF6261-B9D4-409F-991A-6DAE63E90279}" srcOrd="0" destOrd="0" presId="urn:microsoft.com/office/officeart/2005/8/layout/vList2"/>
    <dgm:cxn modelId="{7A81DCE6-0DD6-4573-9903-554E60BC8200}" type="presOf" srcId="{701330A6-41E5-49DD-BC5D-840752AD204A}" destId="{0D2A0697-BF89-4486-A906-0BE3D29A7F5A}" srcOrd="0" destOrd="0" presId="urn:microsoft.com/office/officeart/2005/8/layout/vList2"/>
    <dgm:cxn modelId="{101FF9E7-31F7-4E30-93C4-40ACF356F2CB}" type="presOf" srcId="{BE490751-234D-45BF-B404-0BC0F2A24400}" destId="{CF5B2C67-AC1C-4AA8-9701-74523B738B5B}" srcOrd="0" destOrd="0" presId="urn:microsoft.com/office/officeart/2005/8/layout/vList2"/>
    <dgm:cxn modelId="{77A501C2-5985-473E-9411-7E6F6AA2CDF6}" type="presParOf" srcId="{0D2A0697-BF89-4486-A906-0BE3D29A7F5A}" destId="{77FF6261-B9D4-409F-991A-6DAE63E90279}" srcOrd="0" destOrd="0" presId="urn:microsoft.com/office/officeart/2005/8/layout/vList2"/>
    <dgm:cxn modelId="{16349577-9B5B-4F79-8282-825604F5DA34}" type="presParOf" srcId="{0D2A0697-BF89-4486-A906-0BE3D29A7F5A}" destId="{CF5B2C67-AC1C-4AA8-9701-74523B738B5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4AA74-BA8E-404E-AA55-9DEF5191B7F1}"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ru-BY"/>
        </a:p>
      </dgm:t>
    </dgm:pt>
    <dgm:pt modelId="{2F9B39E8-6EF6-45E5-8544-953340D766A1}">
      <dgm:prSet/>
      <dgm:spPr/>
      <dgm:t>
        <a:bodyPr/>
        <a:lstStyle/>
        <a:p>
          <a:r>
            <a:rPr lang="ru-RU" dirty="0"/>
            <a:t>Как обработка персональных данных, которая является необходимой для выполнения таких обязанностей (полномочий), рассматриваются и случаи, когда </a:t>
          </a:r>
          <a:r>
            <a:rPr lang="ru-RU" b="1" dirty="0"/>
            <a:t>законодательный акт содержит отсылочную норму </a:t>
          </a:r>
          <a:r>
            <a:rPr lang="ru-RU" dirty="0"/>
            <a:t>об определении порядка реализации обязанностей (полномочий) в иных нормативных правовых актах, например, в постановлениях Совета Министров Республики Беларусь.</a:t>
          </a:r>
          <a:r>
            <a:rPr lang="ru-BY" dirty="0"/>
            <a:t> </a:t>
          </a:r>
        </a:p>
      </dgm:t>
    </dgm:pt>
    <dgm:pt modelId="{143DCB82-20CE-43EF-ADFF-9D2F432C3C36}" type="parTrans" cxnId="{6CB6CCF6-836F-41E9-9936-1874B9BD6A05}">
      <dgm:prSet/>
      <dgm:spPr/>
      <dgm:t>
        <a:bodyPr/>
        <a:lstStyle/>
        <a:p>
          <a:endParaRPr lang="ru-BY"/>
        </a:p>
      </dgm:t>
    </dgm:pt>
    <dgm:pt modelId="{3A4746DE-2183-44A4-A3A2-AA8C3E052107}" type="sibTrans" cxnId="{6CB6CCF6-836F-41E9-9936-1874B9BD6A05}">
      <dgm:prSet/>
      <dgm:spPr/>
      <dgm:t>
        <a:bodyPr/>
        <a:lstStyle/>
        <a:p>
          <a:endParaRPr lang="ru-BY"/>
        </a:p>
      </dgm:t>
    </dgm:pt>
    <dgm:pt modelId="{525C09A9-2923-4FB0-9154-15A50F4C1FB5}" type="pres">
      <dgm:prSet presAssocID="{6A34AA74-BA8E-404E-AA55-9DEF5191B7F1}" presName="linear" presStyleCnt="0">
        <dgm:presLayoutVars>
          <dgm:animLvl val="lvl"/>
          <dgm:resizeHandles val="exact"/>
        </dgm:presLayoutVars>
      </dgm:prSet>
      <dgm:spPr/>
    </dgm:pt>
    <dgm:pt modelId="{05894F5B-68C0-4C63-AEA1-88F057B5A11D}" type="pres">
      <dgm:prSet presAssocID="{2F9B39E8-6EF6-45E5-8544-953340D766A1}" presName="parentText" presStyleLbl="node1" presStyleIdx="0" presStyleCnt="1" custScaleY="104876">
        <dgm:presLayoutVars>
          <dgm:chMax val="0"/>
          <dgm:bulletEnabled val="1"/>
        </dgm:presLayoutVars>
      </dgm:prSet>
      <dgm:spPr/>
    </dgm:pt>
  </dgm:ptLst>
  <dgm:cxnLst>
    <dgm:cxn modelId="{1F403AB4-B03E-4F49-B5D9-46503EE2D811}" type="presOf" srcId="{2F9B39E8-6EF6-45E5-8544-953340D766A1}" destId="{05894F5B-68C0-4C63-AEA1-88F057B5A11D}" srcOrd="0" destOrd="0" presId="urn:microsoft.com/office/officeart/2005/8/layout/vList2"/>
    <dgm:cxn modelId="{8A25BDCB-B7C9-4AE8-B118-F62D35F741A6}" type="presOf" srcId="{6A34AA74-BA8E-404E-AA55-9DEF5191B7F1}" destId="{525C09A9-2923-4FB0-9154-15A50F4C1FB5}" srcOrd="0" destOrd="0" presId="urn:microsoft.com/office/officeart/2005/8/layout/vList2"/>
    <dgm:cxn modelId="{6CB6CCF6-836F-41E9-9936-1874B9BD6A05}" srcId="{6A34AA74-BA8E-404E-AA55-9DEF5191B7F1}" destId="{2F9B39E8-6EF6-45E5-8544-953340D766A1}" srcOrd="0" destOrd="0" parTransId="{143DCB82-20CE-43EF-ADFF-9D2F432C3C36}" sibTransId="{3A4746DE-2183-44A4-A3A2-AA8C3E052107}"/>
    <dgm:cxn modelId="{0E75F9AD-A6B4-47C9-B688-8925CF4F628F}" type="presParOf" srcId="{525C09A9-2923-4FB0-9154-15A50F4C1FB5}" destId="{05894F5B-68C0-4C63-AEA1-88F057B5A11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F3A23-6DC6-4FD6-BC09-5D476BA2365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BY"/>
        </a:p>
      </dgm:t>
    </dgm:pt>
    <dgm:pt modelId="{9C956F34-48CC-436E-B8C6-F213AA799E20}">
      <dgm:prSet/>
      <dgm:spPr/>
      <dgm:t>
        <a:bodyPr/>
        <a:lstStyle/>
        <a:p>
          <a:r>
            <a:rPr lang="ru-BY" dirty="0"/>
            <a:t>Так</a:t>
          </a:r>
          <a:r>
            <a:rPr lang="ru-RU" dirty="0" err="1"/>
            <a:t>ие</a:t>
          </a:r>
          <a:r>
            <a:rPr lang="ru-BY" dirty="0"/>
            <a:t> </a:t>
          </a:r>
          <a:r>
            <a:rPr lang="ru-BY" dirty="0" err="1"/>
            <a:t>обязанност</a:t>
          </a:r>
          <a:r>
            <a:rPr lang="ru-RU" dirty="0"/>
            <a:t>и (полномочия)</a:t>
          </a:r>
          <a:r>
            <a:rPr lang="ru-BY" dirty="0"/>
            <a:t> пред</a:t>
          </a:r>
          <a:r>
            <a:rPr lang="ru-RU" dirty="0"/>
            <a:t>оставлены рядом статей Кодекса об образовании, согласно которым </a:t>
          </a:r>
          <a:r>
            <a:rPr lang="ru-RU" b="1" dirty="0"/>
            <a:t>Правительство Республики Беларусь или уполномоченный им орган </a:t>
          </a:r>
          <a:r>
            <a:rPr lang="ru-RU" dirty="0"/>
            <a:t>наделяются правом определять порядок и условия реализации отдельных отношений, возникающих в сфере образования. </a:t>
          </a:r>
          <a:endParaRPr lang="ru-BY" dirty="0"/>
        </a:p>
      </dgm:t>
    </dgm:pt>
    <dgm:pt modelId="{66D2E461-99A3-437D-AAB9-1EBE5A6A2AB4}" type="parTrans" cxnId="{5A2A5A91-94AE-48B1-9F10-19439F35C03D}">
      <dgm:prSet/>
      <dgm:spPr/>
      <dgm:t>
        <a:bodyPr/>
        <a:lstStyle/>
        <a:p>
          <a:endParaRPr lang="ru-BY"/>
        </a:p>
      </dgm:t>
    </dgm:pt>
    <dgm:pt modelId="{3B82760F-2EBF-4D20-95B6-FB014365ACEA}" type="sibTrans" cxnId="{5A2A5A91-94AE-48B1-9F10-19439F35C03D}">
      <dgm:prSet/>
      <dgm:spPr/>
      <dgm:t>
        <a:bodyPr/>
        <a:lstStyle/>
        <a:p>
          <a:endParaRPr lang="ru-BY"/>
        </a:p>
      </dgm:t>
    </dgm:pt>
    <dgm:pt modelId="{2C268FF4-DF61-4A7F-BD61-D717507943A3}" type="pres">
      <dgm:prSet presAssocID="{62CF3A23-6DC6-4FD6-BC09-5D476BA23654}" presName="linear" presStyleCnt="0">
        <dgm:presLayoutVars>
          <dgm:animLvl val="lvl"/>
          <dgm:resizeHandles val="exact"/>
        </dgm:presLayoutVars>
      </dgm:prSet>
      <dgm:spPr/>
    </dgm:pt>
    <dgm:pt modelId="{4E78FF1C-5222-40A1-9E43-F94E7AD023DF}" type="pres">
      <dgm:prSet presAssocID="{9C956F34-48CC-436E-B8C6-F213AA799E20}" presName="parentText" presStyleLbl="node1" presStyleIdx="0" presStyleCnt="1">
        <dgm:presLayoutVars>
          <dgm:chMax val="0"/>
          <dgm:bulletEnabled val="1"/>
        </dgm:presLayoutVars>
      </dgm:prSet>
      <dgm:spPr/>
    </dgm:pt>
  </dgm:ptLst>
  <dgm:cxnLst>
    <dgm:cxn modelId="{5A2A5A91-94AE-48B1-9F10-19439F35C03D}" srcId="{62CF3A23-6DC6-4FD6-BC09-5D476BA23654}" destId="{9C956F34-48CC-436E-B8C6-F213AA799E20}" srcOrd="0" destOrd="0" parTransId="{66D2E461-99A3-437D-AAB9-1EBE5A6A2AB4}" sibTransId="{3B82760F-2EBF-4D20-95B6-FB014365ACEA}"/>
    <dgm:cxn modelId="{2B6D2DA6-DB59-4F43-8655-924AF7FE8FCA}" type="presOf" srcId="{62CF3A23-6DC6-4FD6-BC09-5D476BA23654}" destId="{2C268FF4-DF61-4A7F-BD61-D717507943A3}" srcOrd="0" destOrd="0" presId="urn:microsoft.com/office/officeart/2005/8/layout/vList2"/>
    <dgm:cxn modelId="{620709AF-040C-4276-907A-13194A6D9D23}" type="presOf" srcId="{9C956F34-48CC-436E-B8C6-F213AA799E20}" destId="{4E78FF1C-5222-40A1-9E43-F94E7AD023DF}" srcOrd="0" destOrd="0" presId="urn:microsoft.com/office/officeart/2005/8/layout/vList2"/>
    <dgm:cxn modelId="{CA06CF7A-1F24-4432-9DDB-55D621DBFD12}" type="presParOf" srcId="{2C268FF4-DF61-4A7F-BD61-D717507943A3}" destId="{4E78FF1C-5222-40A1-9E43-F94E7AD023D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FB176-BF27-45A9-8724-8B5D939088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BY"/>
        </a:p>
      </dgm:t>
    </dgm:pt>
    <dgm:pt modelId="{C8DC93DB-8165-443A-8AFB-30DEF5544264}">
      <dgm:prSet/>
      <dgm:spPr/>
      <dgm:t>
        <a:bodyPr/>
        <a:lstStyle/>
        <a:p>
          <a:r>
            <a:rPr lang="ru-RU" dirty="0"/>
            <a:t>Наличие правовых оснований обработки персональных данных не исключает возможных нарушений Закона. Обращаем внимание, что в соответствии с пунктом 5 статьи 4 Закона </a:t>
          </a:r>
          <a:r>
            <a:rPr lang="ru-RU" dirty="0" err="1"/>
            <a:t>обрабатывамые</a:t>
          </a:r>
          <a:r>
            <a:rPr lang="ru-BY" dirty="0"/>
            <a:t> персональные данные не должны быть </a:t>
          </a:r>
          <a:r>
            <a:rPr lang="ru-BY" b="1" i="1" dirty="0"/>
            <a:t>избыточными</a:t>
          </a:r>
          <a:r>
            <a:rPr lang="ru-BY" dirty="0"/>
            <a:t> по отношению к</a:t>
          </a:r>
          <a:r>
            <a:rPr lang="ru-RU" dirty="0"/>
            <a:t> </a:t>
          </a:r>
          <a:r>
            <a:rPr lang="ru-BY" dirty="0"/>
            <a:t>заявленным целям их обработки</a:t>
          </a:r>
          <a:r>
            <a:rPr lang="ru-RU" dirty="0"/>
            <a:t>.</a:t>
          </a:r>
          <a:endParaRPr lang="ru-BY" dirty="0"/>
        </a:p>
      </dgm:t>
    </dgm:pt>
    <dgm:pt modelId="{16F1DEB2-77E4-4A2A-9CE6-F4D9D7955E9F}" type="parTrans" cxnId="{D95BEC0F-8BB9-493A-9C2C-555513FEB879}">
      <dgm:prSet/>
      <dgm:spPr/>
      <dgm:t>
        <a:bodyPr/>
        <a:lstStyle/>
        <a:p>
          <a:endParaRPr lang="ru-BY"/>
        </a:p>
      </dgm:t>
    </dgm:pt>
    <dgm:pt modelId="{A43E7F8B-CBED-4DFF-9646-14AB091B7DE3}" type="sibTrans" cxnId="{D95BEC0F-8BB9-493A-9C2C-555513FEB879}">
      <dgm:prSet/>
      <dgm:spPr/>
      <dgm:t>
        <a:bodyPr/>
        <a:lstStyle/>
        <a:p>
          <a:endParaRPr lang="ru-BY"/>
        </a:p>
      </dgm:t>
    </dgm:pt>
    <dgm:pt modelId="{1DDEC61D-62EC-4655-9BAC-50FDF443B6F6}" type="pres">
      <dgm:prSet presAssocID="{EBEFB176-BF27-45A9-8724-8B5D9390889E}" presName="CompostProcess" presStyleCnt="0">
        <dgm:presLayoutVars>
          <dgm:dir/>
          <dgm:resizeHandles val="exact"/>
        </dgm:presLayoutVars>
      </dgm:prSet>
      <dgm:spPr/>
    </dgm:pt>
    <dgm:pt modelId="{1F30AE85-A5D1-41CF-850F-13AC8FE9E744}" type="pres">
      <dgm:prSet presAssocID="{EBEFB176-BF27-45A9-8724-8B5D9390889E}" presName="arrow" presStyleLbl="bgShp" presStyleIdx="0" presStyleCnt="1"/>
      <dgm:spPr/>
    </dgm:pt>
    <dgm:pt modelId="{930D55DE-0B34-4577-B6A0-CE55B9DFB0FE}" type="pres">
      <dgm:prSet presAssocID="{EBEFB176-BF27-45A9-8724-8B5D9390889E}" presName="linearProcess" presStyleCnt="0"/>
      <dgm:spPr/>
    </dgm:pt>
    <dgm:pt modelId="{0162C80A-2D17-439C-86D6-5B4615CE5494}" type="pres">
      <dgm:prSet presAssocID="{C8DC93DB-8165-443A-8AFB-30DEF5544264}" presName="textNode" presStyleLbl="node1" presStyleIdx="0" presStyleCnt="1" custScaleX="109727" custScaleY="133072">
        <dgm:presLayoutVars>
          <dgm:bulletEnabled val="1"/>
        </dgm:presLayoutVars>
      </dgm:prSet>
      <dgm:spPr/>
    </dgm:pt>
  </dgm:ptLst>
  <dgm:cxnLst>
    <dgm:cxn modelId="{D95BEC0F-8BB9-493A-9C2C-555513FEB879}" srcId="{EBEFB176-BF27-45A9-8724-8B5D9390889E}" destId="{C8DC93DB-8165-443A-8AFB-30DEF5544264}" srcOrd="0" destOrd="0" parTransId="{16F1DEB2-77E4-4A2A-9CE6-F4D9D7955E9F}" sibTransId="{A43E7F8B-CBED-4DFF-9646-14AB091B7DE3}"/>
    <dgm:cxn modelId="{70D6F5C5-3FD2-4C54-93E2-6135A6488F9D}" type="presOf" srcId="{C8DC93DB-8165-443A-8AFB-30DEF5544264}" destId="{0162C80A-2D17-439C-86D6-5B4615CE5494}" srcOrd="0" destOrd="0" presId="urn:microsoft.com/office/officeart/2005/8/layout/hProcess9"/>
    <dgm:cxn modelId="{EC6D10FE-7716-4DA9-A640-FEDE310BC6C0}" type="presOf" srcId="{EBEFB176-BF27-45A9-8724-8B5D9390889E}" destId="{1DDEC61D-62EC-4655-9BAC-50FDF443B6F6}" srcOrd="0" destOrd="0" presId="urn:microsoft.com/office/officeart/2005/8/layout/hProcess9"/>
    <dgm:cxn modelId="{EBE74898-3DE6-4384-B93E-AEBB7CD0B70C}" type="presParOf" srcId="{1DDEC61D-62EC-4655-9BAC-50FDF443B6F6}" destId="{1F30AE85-A5D1-41CF-850F-13AC8FE9E744}" srcOrd="0" destOrd="0" presId="urn:microsoft.com/office/officeart/2005/8/layout/hProcess9"/>
    <dgm:cxn modelId="{97BD4D35-59A1-43F9-9111-AB66DCF0A331}" type="presParOf" srcId="{1DDEC61D-62EC-4655-9BAC-50FDF443B6F6}" destId="{930D55DE-0B34-4577-B6A0-CE55B9DFB0FE}" srcOrd="1" destOrd="0" presId="urn:microsoft.com/office/officeart/2005/8/layout/hProcess9"/>
    <dgm:cxn modelId="{7FF97123-C5AE-4520-AB4C-A969B48BAE6E}" type="presParOf" srcId="{930D55DE-0B34-4577-B6A0-CE55B9DFB0FE}" destId="{0162C80A-2D17-439C-86D6-5B4615CE549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38BF7-E748-4DEF-853E-03149183C684}">
      <dsp:nvSpPr>
        <dsp:cNvPr id="0" name=""/>
        <dsp:cNvSpPr/>
      </dsp:nvSpPr>
      <dsp:spPr>
        <a:xfrm>
          <a:off x="176996" y="2323"/>
          <a:ext cx="3796192" cy="428117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u="sng" kern="1200" dirty="0">
              <a:solidFill>
                <a:srgbClr val="002060"/>
              </a:solidFill>
            </a:rPr>
            <a:t>Оператор</a:t>
          </a:r>
          <a:r>
            <a:rPr lang="en-US" sz="2000" b="1" u="sng" kern="1200" dirty="0">
              <a:solidFill>
                <a:srgbClr val="002060"/>
              </a:solidFill>
            </a:rPr>
            <a:t> </a:t>
          </a:r>
          <a:r>
            <a:rPr lang="en-US" sz="2000" b="1" kern="1200" dirty="0">
              <a:solidFill>
                <a:srgbClr val="002060"/>
              </a:solidFill>
            </a:rPr>
            <a:t>- </a:t>
          </a:r>
          <a:r>
            <a:rPr lang="ru-RU" sz="2000" kern="1200" dirty="0">
              <a:solidFill>
                <a:srgbClr val="002060"/>
              </a:solidFill>
            </a:rPr>
            <a:t>государственный орган, юридическое лицо Республики Беларусь, иная организация, физическое лицо, в том числе индивидуальный предприниматель (далее, если не определено иное, – физическое лицо), самостоятельно или совместно с иными указанными лицами организующие и (или) осуществляющие обработку персональных данных</a:t>
          </a:r>
          <a:endParaRPr lang="ru-BY" sz="2000" kern="1200" dirty="0">
            <a:solidFill>
              <a:srgbClr val="002060"/>
            </a:solidFill>
          </a:endParaRPr>
        </a:p>
      </dsp:txBody>
      <dsp:txXfrm>
        <a:off x="288183" y="113510"/>
        <a:ext cx="3573818" cy="4058800"/>
      </dsp:txXfrm>
    </dsp:sp>
    <dsp:sp modelId="{A1488D83-340E-4356-9F46-099AF0085EB7}">
      <dsp:nvSpPr>
        <dsp:cNvPr id="0" name=""/>
        <dsp:cNvSpPr/>
      </dsp:nvSpPr>
      <dsp:spPr>
        <a:xfrm>
          <a:off x="4922236" y="2323"/>
          <a:ext cx="3796192" cy="4298618"/>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u="sng" kern="1200" dirty="0">
              <a:solidFill>
                <a:srgbClr val="002060"/>
              </a:solidFill>
            </a:rPr>
            <a:t>Уполномоченное лицо</a:t>
          </a:r>
          <a:r>
            <a:rPr lang="en-US" sz="2000" b="1" u="sng" kern="1200" dirty="0">
              <a:solidFill>
                <a:srgbClr val="002060"/>
              </a:solidFill>
            </a:rPr>
            <a:t> </a:t>
          </a:r>
          <a:r>
            <a:rPr lang="ru-RU" sz="2000" kern="1200" dirty="0">
              <a:solidFill>
                <a:srgbClr val="002060"/>
              </a:solidFill>
            </a:rPr>
            <a:t>– государственный орган, юридическое лицо Республики Беларусь, иная организация, физическое лицо, которые в соответствии с актом законодательства, решением государственного органа, являющегося оператором, либо на основании договора с оператором осуществляют обработку персональных данных от имени оператора или в его интересах</a:t>
          </a:r>
          <a:endParaRPr lang="ru-BY" sz="2000" kern="1200" dirty="0">
            <a:solidFill>
              <a:srgbClr val="002060"/>
            </a:solidFill>
          </a:endParaRPr>
        </a:p>
      </dsp:txBody>
      <dsp:txXfrm>
        <a:off x="5033423" y="113510"/>
        <a:ext cx="3573818" cy="4076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F6261-B9D4-409F-991A-6DAE63E90279}">
      <dsp:nvSpPr>
        <dsp:cNvPr id="0" name=""/>
        <dsp:cNvSpPr/>
      </dsp:nvSpPr>
      <dsp:spPr>
        <a:xfrm>
          <a:off x="0" y="25674"/>
          <a:ext cx="3515557" cy="1808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Кодекс об образовании в ряде случаев </a:t>
          </a:r>
          <a:r>
            <a:rPr lang="ru-RU" sz="1500" b="1" kern="1200" dirty="0"/>
            <a:t>прямо предусматривает </a:t>
          </a:r>
          <a:r>
            <a:rPr lang="ru-RU" sz="1500" kern="1200" dirty="0"/>
            <a:t>предоставление документов, содержащих персональные данные участников образовательного процесса. </a:t>
          </a:r>
          <a:endParaRPr lang="ru-BY" sz="1500" kern="1200" dirty="0"/>
        </a:p>
      </dsp:txBody>
      <dsp:txXfrm>
        <a:off x="88295" y="113969"/>
        <a:ext cx="3338967" cy="1632142"/>
      </dsp:txXfrm>
    </dsp:sp>
    <dsp:sp modelId="{CF5B2C67-AC1C-4AA8-9701-74523B738B5B}">
      <dsp:nvSpPr>
        <dsp:cNvPr id="0" name=""/>
        <dsp:cNvSpPr/>
      </dsp:nvSpPr>
      <dsp:spPr>
        <a:xfrm>
          <a:off x="0" y="1834406"/>
          <a:ext cx="3515557"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9"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ru-BY" sz="1200" kern="1200"/>
        </a:p>
      </dsp:txBody>
      <dsp:txXfrm>
        <a:off x="0" y="1834406"/>
        <a:ext cx="3515557"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94F5B-68C0-4C63-AEA1-88F057B5A11D}">
      <dsp:nvSpPr>
        <dsp:cNvPr id="0" name=""/>
        <dsp:cNvSpPr/>
      </dsp:nvSpPr>
      <dsp:spPr>
        <a:xfrm>
          <a:off x="0" y="30996"/>
          <a:ext cx="5140170" cy="2208688"/>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Как обработка персональных данных, которая является необходимой для выполнения таких обязанностей (полномочий), рассматриваются и случаи, когда </a:t>
          </a:r>
          <a:r>
            <a:rPr lang="ru-RU" sz="1500" b="1" kern="1200" dirty="0"/>
            <a:t>законодательный акт содержит отсылочную норму </a:t>
          </a:r>
          <a:r>
            <a:rPr lang="ru-RU" sz="1500" kern="1200" dirty="0"/>
            <a:t>об определении порядка реализации обязанностей (полномочий) в иных нормативных правовых актах, например, в постановлениях Совета Министров Республики Беларусь.</a:t>
          </a:r>
          <a:r>
            <a:rPr lang="ru-BY" sz="1500" kern="1200" dirty="0"/>
            <a:t> </a:t>
          </a:r>
        </a:p>
      </dsp:txBody>
      <dsp:txXfrm>
        <a:off x="107819" y="138815"/>
        <a:ext cx="4924532" cy="199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8FF1C-5222-40A1-9E43-F94E7AD023DF}">
      <dsp:nvSpPr>
        <dsp:cNvPr id="0" name=""/>
        <dsp:cNvSpPr/>
      </dsp:nvSpPr>
      <dsp:spPr>
        <a:xfrm>
          <a:off x="0" y="125264"/>
          <a:ext cx="4811697" cy="168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BY" sz="1500" kern="1200" dirty="0"/>
            <a:t>Так</a:t>
          </a:r>
          <a:r>
            <a:rPr lang="ru-RU" sz="1500" kern="1200" dirty="0" err="1"/>
            <a:t>ие</a:t>
          </a:r>
          <a:r>
            <a:rPr lang="ru-BY" sz="1500" kern="1200" dirty="0"/>
            <a:t> </a:t>
          </a:r>
          <a:r>
            <a:rPr lang="ru-BY" sz="1500" kern="1200" dirty="0" err="1"/>
            <a:t>обязанност</a:t>
          </a:r>
          <a:r>
            <a:rPr lang="ru-RU" sz="1500" kern="1200" dirty="0"/>
            <a:t>и (полномочия)</a:t>
          </a:r>
          <a:r>
            <a:rPr lang="ru-BY" sz="1500" kern="1200" dirty="0"/>
            <a:t> пред</a:t>
          </a:r>
          <a:r>
            <a:rPr lang="ru-RU" sz="1500" kern="1200" dirty="0"/>
            <a:t>оставлены рядом статей Кодекса об образовании, согласно которым </a:t>
          </a:r>
          <a:r>
            <a:rPr lang="ru-RU" sz="1500" b="1" kern="1200" dirty="0"/>
            <a:t>Правительство Республики Беларусь или уполномоченный им орган </a:t>
          </a:r>
          <a:r>
            <a:rPr lang="ru-RU" sz="1500" kern="1200" dirty="0"/>
            <a:t>наделяются правом определять порядок и условия реализации отдельных отношений, возникающих в сфере образования. </a:t>
          </a:r>
          <a:endParaRPr lang="ru-BY" sz="1500" kern="1200" dirty="0"/>
        </a:p>
      </dsp:txBody>
      <dsp:txXfrm>
        <a:off x="82245" y="207509"/>
        <a:ext cx="4647207" cy="1520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0AE85-A5D1-41CF-850F-13AC8FE9E744}">
      <dsp:nvSpPr>
        <dsp:cNvPr id="0" name=""/>
        <dsp:cNvSpPr/>
      </dsp:nvSpPr>
      <dsp:spPr>
        <a:xfrm>
          <a:off x="489381" y="0"/>
          <a:ext cx="5546324" cy="50869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2C80A-2D17-439C-86D6-5B4615CE5494}">
      <dsp:nvSpPr>
        <dsp:cNvPr id="0" name=""/>
        <dsp:cNvSpPr/>
      </dsp:nvSpPr>
      <dsp:spPr>
        <a:xfrm>
          <a:off x="74202" y="1189603"/>
          <a:ext cx="6376682" cy="27076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Наличие правовых оснований обработки персональных данных не исключает возможных нарушений Закона. Обращаем внимание, что в соответствии с пунктом 5 статьи 4 Закона </a:t>
          </a:r>
          <a:r>
            <a:rPr lang="ru-RU" sz="2100" kern="1200" dirty="0" err="1"/>
            <a:t>обрабатывамые</a:t>
          </a:r>
          <a:r>
            <a:rPr lang="ru-BY" sz="2100" kern="1200" dirty="0"/>
            <a:t> персональные данные не должны быть </a:t>
          </a:r>
          <a:r>
            <a:rPr lang="ru-BY" sz="2100" b="1" i="1" kern="1200" dirty="0"/>
            <a:t>избыточными</a:t>
          </a:r>
          <a:r>
            <a:rPr lang="ru-BY" sz="2100" kern="1200" dirty="0"/>
            <a:t> по отношению к</a:t>
          </a:r>
          <a:r>
            <a:rPr lang="ru-RU" sz="2100" kern="1200" dirty="0"/>
            <a:t> </a:t>
          </a:r>
          <a:r>
            <a:rPr lang="ru-BY" sz="2100" kern="1200" dirty="0"/>
            <a:t>заявленным целям их обработки</a:t>
          </a:r>
          <a:r>
            <a:rPr lang="ru-RU" sz="2100" kern="1200" dirty="0"/>
            <a:t>.</a:t>
          </a:r>
          <a:endParaRPr lang="ru-BY" sz="2100" kern="1200" dirty="0"/>
        </a:p>
      </dsp:txBody>
      <dsp:txXfrm>
        <a:off x="206381" y="1321782"/>
        <a:ext cx="6112324" cy="24433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BY"/>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F3944AF-2497-4279-A80A-02E92300EC5B}" type="datetimeFigureOut">
              <a:rPr lang="ru-BY" smtClean="0"/>
              <a:t>04.05.2023</a:t>
            </a:fld>
            <a:endParaRPr lang="ru-BY"/>
          </a:p>
        </p:txBody>
      </p:sp>
      <p:sp>
        <p:nvSpPr>
          <p:cNvPr id="4" name="Образ слайда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ru-BY"/>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BY"/>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A468570E-8B59-428D-AB5D-B5E5318DBACC}" type="slidenum">
              <a:rPr lang="ru-BY" smtClean="0"/>
              <a:t>‹#›</a:t>
            </a:fld>
            <a:endParaRPr lang="ru-BY"/>
          </a:p>
        </p:txBody>
      </p:sp>
    </p:spTree>
    <p:extLst>
      <p:ext uri="{BB962C8B-B14F-4D97-AF65-F5344CB8AC3E}">
        <p14:creationId xmlns:p14="http://schemas.microsoft.com/office/powerpoint/2010/main" val="195566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BY" dirty="0"/>
          </a:p>
        </p:txBody>
      </p:sp>
      <p:sp>
        <p:nvSpPr>
          <p:cNvPr id="4" name="Номер слайда 3"/>
          <p:cNvSpPr>
            <a:spLocks noGrp="1"/>
          </p:cNvSpPr>
          <p:nvPr>
            <p:ph type="sldNum" sz="quarter" idx="5"/>
          </p:nvPr>
        </p:nvSpPr>
        <p:spPr/>
        <p:txBody>
          <a:bodyPr/>
          <a:lstStyle/>
          <a:p>
            <a:fld id="{A468570E-8B59-428D-AB5D-B5E5318DBACC}" type="slidenum">
              <a:rPr lang="ru-BY" smtClean="0"/>
              <a:t>5</a:t>
            </a:fld>
            <a:endParaRPr lang="ru-BY"/>
          </a:p>
        </p:txBody>
      </p:sp>
    </p:spTree>
    <p:extLst>
      <p:ext uri="{BB962C8B-B14F-4D97-AF65-F5344CB8AC3E}">
        <p14:creationId xmlns:p14="http://schemas.microsoft.com/office/powerpoint/2010/main" val="389126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2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3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36"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7"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8"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9"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40"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41"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79"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0"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1"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2"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3"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4"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C5C10-F9A1-93E7-6423-BCBF691C30B8}"/>
              </a:ext>
            </a:extLst>
          </p:cNvPr>
          <p:cNvSpPr>
            <a:spLocks noGrp="1"/>
          </p:cNvSpPr>
          <p:nvPr>
            <p:ph type="title"/>
          </p:nvPr>
        </p:nvSpPr>
        <p:spPr/>
        <p:txBody>
          <a:bodyPr/>
          <a:lstStyle/>
          <a:p>
            <a:r>
              <a:rPr lang="ru-RU"/>
              <a:t>Образец заголовка</a:t>
            </a:r>
            <a:endParaRPr lang="ru-BY"/>
          </a:p>
        </p:txBody>
      </p:sp>
      <p:sp>
        <p:nvSpPr>
          <p:cNvPr id="3" name="Объект 2">
            <a:extLst>
              <a:ext uri="{FF2B5EF4-FFF2-40B4-BE49-F238E27FC236}">
                <a16:creationId xmlns:a16="http://schemas.microsoft.com/office/drawing/2014/main" id="{A5406E8E-1C79-CB1C-DA94-654F291C1AB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Дата 3">
            <a:extLst>
              <a:ext uri="{FF2B5EF4-FFF2-40B4-BE49-F238E27FC236}">
                <a16:creationId xmlns:a16="http://schemas.microsoft.com/office/drawing/2014/main" id="{77D56AE7-3C43-C8CE-17C5-8EB0B8995585}"/>
              </a:ext>
            </a:extLst>
          </p:cNvPr>
          <p:cNvSpPr>
            <a:spLocks noGrp="1"/>
          </p:cNvSpPr>
          <p:nvPr>
            <p:ph type="dt" sz="half" idx="10"/>
          </p:nvPr>
        </p:nvSpPr>
        <p:spPr/>
        <p:txBody>
          <a:bodyPr/>
          <a:lstStyle/>
          <a:p>
            <a:fld id="{C4D32D7D-AF08-4745-8482-DC1A3285A0D7}" type="datetimeFigureOut">
              <a:rPr lang="ru-BY" smtClean="0"/>
              <a:t>04.05.2023</a:t>
            </a:fld>
            <a:endParaRPr lang="ru-BY"/>
          </a:p>
        </p:txBody>
      </p:sp>
      <p:sp>
        <p:nvSpPr>
          <p:cNvPr id="5" name="Нижний колонтитул 4">
            <a:extLst>
              <a:ext uri="{FF2B5EF4-FFF2-40B4-BE49-F238E27FC236}">
                <a16:creationId xmlns:a16="http://schemas.microsoft.com/office/drawing/2014/main" id="{856096A8-431E-DC8E-3020-7F963C8FEA5E}"/>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2B11683E-608E-3836-63BE-9599FC6711C0}"/>
              </a:ext>
            </a:extLst>
          </p:cNvPr>
          <p:cNvSpPr>
            <a:spLocks noGrp="1"/>
          </p:cNvSpPr>
          <p:nvPr>
            <p:ph type="sldNum" sz="quarter" idx="12"/>
          </p:nvPr>
        </p:nvSpPr>
        <p:spPr/>
        <p:txBody>
          <a:bodyPr/>
          <a:lstStyle/>
          <a:p>
            <a:fld id="{4C7D7DE3-6EB9-4E3B-9E01-F72E9B2893C3}" type="slidenum">
              <a:rPr lang="ru-BY" smtClean="0"/>
              <a:t>‹#›</a:t>
            </a:fld>
            <a:endParaRPr lang="ru-BY"/>
          </a:p>
        </p:txBody>
      </p:sp>
    </p:spTree>
    <p:extLst>
      <p:ext uri="{BB962C8B-B14F-4D97-AF65-F5344CB8AC3E}">
        <p14:creationId xmlns:p14="http://schemas.microsoft.com/office/powerpoint/2010/main" val="66562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1B6848-3DC6-D935-7572-0C91CE05209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BY"/>
          </a:p>
        </p:txBody>
      </p:sp>
      <p:sp>
        <p:nvSpPr>
          <p:cNvPr id="3" name="Объект 2">
            <a:extLst>
              <a:ext uri="{FF2B5EF4-FFF2-40B4-BE49-F238E27FC236}">
                <a16:creationId xmlns:a16="http://schemas.microsoft.com/office/drawing/2014/main" id="{FE7882E8-8577-326D-1CE2-1F619A1C26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Текст 3">
            <a:extLst>
              <a:ext uri="{FF2B5EF4-FFF2-40B4-BE49-F238E27FC236}">
                <a16:creationId xmlns:a16="http://schemas.microsoft.com/office/drawing/2014/main" id="{E377B809-0682-8B75-BAA2-56D7C92E5A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4A946D3C-44D9-5593-83C9-387F1A6CB8E4}"/>
              </a:ext>
            </a:extLst>
          </p:cNvPr>
          <p:cNvSpPr>
            <a:spLocks noGrp="1"/>
          </p:cNvSpPr>
          <p:nvPr>
            <p:ph type="dt" sz="half" idx="10"/>
          </p:nvPr>
        </p:nvSpPr>
        <p:spPr/>
        <p:txBody>
          <a:bodyPr/>
          <a:lstStyle/>
          <a:p>
            <a:fld id="{C4D32D7D-AF08-4745-8482-DC1A3285A0D7}" type="datetimeFigureOut">
              <a:rPr lang="ru-BY" smtClean="0"/>
              <a:t>04.05.2023</a:t>
            </a:fld>
            <a:endParaRPr lang="ru-BY"/>
          </a:p>
        </p:txBody>
      </p:sp>
      <p:sp>
        <p:nvSpPr>
          <p:cNvPr id="6" name="Нижний колонтитул 5">
            <a:extLst>
              <a:ext uri="{FF2B5EF4-FFF2-40B4-BE49-F238E27FC236}">
                <a16:creationId xmlns:a16="http://schemas.microsoft.com/office/drawing/2014/main" id="{4F3F6D29-ECDF-A808-2CF1-B587DB8DECB1}"/>
              </a:ext>
            </a:extLst>
          </p:cNvPr>
          <p:cNvSpPr>
            <a:spLocks noGrp="1"/>
          </p:cNvSpPr>
          <p:nvPr>
            <p:ph type="ftr" sz="quarter" idx="11"/>
          </p:nvPr>
        </p:nvSpPr>
        <p:spPr/>
        <p:txBody>
          <a:bodyPr/>
          <a:lstStyle/>
          <a:p>
            <a:endParaRPr lang="ru-BY"/>
          </a:p>
        </p:txBody>
      </p:sp>
      <p:sp>
        <p:nvSpPr>
          <p:cNvPr id="7" name="Номер слайда 6">
            <a:extLst>
              <a:ext uri="{FF2B5EF4-FFF2-40B4-BE49-F238E27FC236}">
                <a16:creationId xmlns:a16="http://schemas.microsoft.com/office/drawing/2014/main" id="{1BCD17B3-7E87-1741-11C9-C5F44091870B}"/>
              </a:ext>
            </a:extLst>
          </p:cNvPr>
          <p:cNvSpPr>
            <a:spLocks noGrp="1"/>
          </p:cNvSpPr>
          <p:nvPr>
            <p:ph type="sldNum" sz="quarter" idx="12"/>
          </p:nvPr>
        </p:nvSpPr>
        <p:spPr/>
        <p:txBody>
          <a:bodyPr/>
          <a:lstStyle/>
          <a:p>
            <a:fld id="{4C7D7DE3-6EB9-4E3B-9E01-F72E9B2893C3}" type="slidenum">
              <a:rPr lang="ru-BY" smtClean="0"/>
              <a:t>‹#›</a:t>
            </a:fld>
            <a:endParaRPr lang="ru-BY"/>
          </a:p>
        </p:txBody>
      </p:sp>
    </p:spTree>
    <p:extLst>
      <p:ext uri="{BB962C8B-B14F-4D97-AF65-F5344CB8AC3E}">
        <p14:creationId xmlns:p14="http://schemas.microsoft.com/office/powerpoint/2010/main" val="141222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1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9F9F9"/>
            </a:gs>
          </a:gsLst>
          <a:path path="circle">
            <a:fillToRect l="50000" r="50000" b="100000"/>
          </a:path>
        </a:gradFill>
        <a:effectLst/>
      </p:bgPr>
    </p:bg>
    <p:spTree>
      <p:nvGrpSpPr>
        <p:cNvPr id="1" name=""/>
        <p:cNvGrpSpPr/>
        <p:nvPr/>
      </p:nvGrpSpPr>
      <p:grpSpPr>
        <a:xfrm>
          <a:off x="0" y="0"/>
          <a:ext cx="0" cy="0"/>
          <a:chOff x="0" y="0"/>
          <a:chExt cx="0" cy="0"/>
        </a:xfrm>
      </p:grpSpPr>
      <p:sp>
        <p:nvSpPr>
          <p:cNvPr id="6" name="Rectangle 11"/>
          <p:cNvSpPr/>
          <p:nvPr/>
        </p:nvSpPr>
        <p:spPr>
          <a:xfrm>
            <a:off x="0" y="468720"/>
            <a:ext cx="9143280" cy="5646240"/>
          </a:xfrm>
          <a:prstGeom prst="rect">
            <a:avLst/>
          </a:prstGeom>
          <a:gradFill rotWithShape="0">
            <a:gsLst>
              <a:gs pos="0">
                <a:srgbClr val="DCDCE0">
                  <a:alpha val="0"/>
                </a:srgbClr>
              </a:gs>
              <a:gs pos="100000">
                <a:srgbClr val="DEDEE2"/>
              </a:gs>
            </a:gsLst>
            <a:lin ang="5400000"/>
          </a:gradFill>
          <a:ln>
            <a:noFill/>
          </a:ln>
        </p:spPr>
        <p:style>
          <a:lnRef idx="2">
            <a:schemeClr val="accent1">
              <a:shade val="50000"/>
            </a:schemeClr>
          </a:lnRef>
          <a:fillRef idx="1">
            <a:schemeClr val="accent1"/>
          </a:fillRef>
          <a:effectRef idx="0">
            <a:schemeClr val="accent1"/>
          </a:effectRef>
          <a:fontRef idx="minor"/>
        </p:style>
      </p:sp>
      <p:sp>
        <p:nvSpPr>
          <p:cNvPr id="7" name="Straight Connector 12"/>
          <p:cNvSpPr/>
          <p:nvPr/>
        </p:nvSpPr>
        <p:spPr>
          <a:xfrm>
            <a:off x="0" y="6120720"/>
            <a:ext cx="914400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2" name="Прямоугольник 6"/>
          <p:cNvSpPr/>
          <p:nvPr/>
        </p:nvSpPr>
        <p:spPr>
          <a:xfrm>
            <a:off x="0" y="6126120"/>
            <a:ext cx="9143280" cy="731160"/>
          </a:xfrm>
          <a:prstGeom prst="rect">
            <a:avLst/>
          </a:prstGeom>
          <a:solidFill>
            <a:srgbClr val="415588"/>
          </a:solidFill>
          <a:ln>
            <a:solidFill>
              <a:srgbClr val="303E64"/>
            </a:solidFill>
            <a:round/>
          </a:ln>
        </p:spPr>
        <p:style>
          <a:lnRef idx="2">
            <a:schemeClr val="accent1">
              <a:shade val="50000"/>
            </a:schemeClr>
          </a:lnRef>
          <a:fillRef idx="1">
            <a:schemeClr val="accent1"/>
          </a:fillRef>
          <a:effectRef idx="0">
            <a:schemeClr val="accent1"/>
          </a:effectRef>
          <a:fontRef idx="minor"/>
        </p:style>
      </p:sp>
      <p:pic>
        <p:nvPicPr>
          <p:cNvPr id="3" name="Picture 15" descr="RedHashing.emf"/>
          <p:cNvPicPr/>
          <p:nvPr/>
        </p:nvPicPr>
        <p:blipFill>
          <a:blip r:embed="rId14"/>
          <a:srcRect l="-116" r="42454" b="36431"/>
          <a:stretch/>
        </p:blipFill>
        <p:spPr>
          <a:xfrm>
            <a:off x="1125360" y="643320"/>
            <a:ext cx="7524360" cy="194040"/>
          </a:xfrm>
          <a:prstGeom prst="rect">
            <a:avLst/>
          </a:prstGeom>
          <a:ln w="0">
            <a:noFill/>
          </a:ln>
        </p:spPr>
      </p:pic>
      <p:sp>
        <p:nvSpPr>
          <p:cNvPr id="4" name="PlaceHolder 1"/>
          <p:cNvSpPr>
            <a:spLocks noGrp="1"/>
          </p:cNvSpPr>
          <p:nvPr>
            <p:ph type="title"/>
          </p:nvPr>
        </p:nvSpPr>
        <p:spPr>
          <a:xfrm>
            <a:off x="1128600" y="784080"/>
            <a:ext cx="7515000" cy="911520"/>
          </a:xfrm>
          <a:prstGeom prst="rect">
            <a:avLst/>
          </a:prstGeom>
          <a:noFill/>
          <a:ln w="0">
            <a:noFill/>
          </a:ln>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5"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9F9F9"/>
            </a:gs>
          </a:gsLst>
          <a:path path="circle">
            <a:fillToRect l="50000" r="50000" b="100000"/>
          </a:path>
        </a:gradFill>
        <a:effectLst/>
      </p:bgPr>
    </p:bg>
    <p:spTree>
      <p:nvGrpSpPr>
        <p:cNvPr id="1" name=""/>
        <p:cNvGrpSpPr/>
        <p:nvPr/>
      </p:nvGrpSpPr>
      <p:grpSpPr>
        <a:xfrm>
          <a:off x="0" y="0"/>
          <a:ext cx="0" cy="0"/>
          <a:chOff x="0" y="0"/>
          <a:chExt cx="0" cy="0"/>
        </a:xfrm>
      </p:grpSpPr>
      <p:sp>
        <p:nvSpPr>
          <p:cNvPr id="42" name="Rectangle 11"/>
          <p:cNvSpPr/>
          <p:nvPr/>
        </p:nvSpPr>
        <p:spPr>
          <a:xfrm>
            <a:off x="0" y="468720"/>
            <a:ext cx="9143280" cy="5646240"/>
          </a:xfrm>
          <a:prstGeom prst="rect">
            <a:avLst/>
          </a:prstGeom>
          <a:gradFill rotWithShape="0">
            <a:gsLst>
              <a:gs pos="0">
                <a:srgbClr val="DCDCE0">
                  <a:alpha val="0"/>
                </a:srgbClr>
              </a:gs>
              <a:gs pos="100000">
                <a:srgbClr val="DEDEE2"/>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3" name="Straight Connector 12"/>
          <p:cNvSpPr/>
          <p:nvPr/>
        </p:nvSpPr>
        <p:spPr>
          <a:xfrm>
            <a:off x="0" y="6120720"/>
            <a:ext cx="9144000" cy="360"/>
          </a:xfrm>
          <a:prstGeom prst="line">
            <a:avLst/>
          </a:prstGeom>
          <a:ln w="12700">
            <a:solidFill>
              <a:srgbClr val="000001">
                <a:alpha val="20000"/>
              </a:srgbClr>
            </a:solidFill>
            <a:round/>
          </a:ln>
        </p:spPr>
        <p:style>
          <a:lnRef idx="1">
            <a:schemeClr val="accent1"/>
          </a:lnRef>
          <a:fillRef idx="0">
            <a:schemeClr val="accent1"/>
          </a:fillRef>
          <a:effectRef idx="0">
            <a:schemeClr val="accent1"/>
          </a:effectRef>
          <a:fontRef idx="minor"/>
        </p:style>
      </p:sp>
      <p:sp>
        <p:nvSpPr>
          <p:cNvPr id="44" name="Прямоугольник 6"/>
          <p:cNvSpPr/>
          <p:nvPr/>
        </p:nvSpPr>
        <p:spPr>
          <a:xfrm>
            <a:off x="0" y="6126120"/>
            <a:ext cx="9143280" cy="731160"/>
          </a:xfrm>
          <a:prstGeom prst="rect">
            <a:avLst/>
          </a:prstGeom>
          <a:solidFill>
            <a:srgbClr val="415588"/>
          </a:solidFill>
          <a:ln>
            <a:solidFill>
              <a:srgbClr val="303E64"/>
            </a:solidFill>
            <a:round/>
          </a:ln>
        </p:spPr>
        <p:style>
          <a:lnRef idx="2">
            <a:schemeClr val="accent1">
              <a:shade val="50000"/>
            </a:schemeClr>
          </a:lnRef>
          <a:fillRef idx="1">
            <a:schemeClr val="accent1"/>
          </a:fillRef>
          <a:effectRef idx="0">
            <a:schemeClr val="accent1"/>
          </a:effectRef>
          <a:fontRef idx="minor"/>
        </p:style>
      </p:sp>
      <p:pic>
        <p:nvPicPr>
          <p:cNvPr id="45" name="Picture 9" descr="RedHashing.emf"/>
          <p:cNvPicPr/>
          <p:nvPr/>
        </p:nvPicPr>
        <p:blipFill>
          <a:blip r:embed="rId16"/>
          <a:srcRect l="-116" r="42454" b="36431"/>
          <a:stretch/>
        </p:blipFill>
        <p:spPr>
          <a:xfrm>
            <a:off x="1125360" y="643320"/>
            <a:ext cx="7524360" cy="194040"/>
          </a:xfrm>
          <a:prstGeom prst="rect">
            <a:avLst/>
          </a:prstGeom>
          <a:ln w="0">
            <a:noFill/>
          </a:ln>
        </p:spPr>
      </p:pic>
      <p:pic>
        <p:nvPicPr>
          <p:cNvPr id="46" name="Рисунок 7"/>
          <p:cNvPicPr/>
          <p:nvPr/>
        </p:nvPicPr>
        <p:blipFill>
          <a:blip r:embed="rId17"/>
          <a:stretch/>
        </p:blipFill>
        <p:spPr>
          <a:xfrm>
            <a:off x="132840" y="169200"/>
            <a:ext cx="846360" cy="846360"/>
          </a:xfrm>
          <a:prstGeom prst="rect">
            <a:avLst/>
          </a:prstGeom>
          <a:ln w="0">
            <a:noFill/>
          </a:ln>
        </p:spPr>
      </p:pic>
      <p:sp>
        <p:nvSpPr>
          <p:cNvPr id="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cpd.by/"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jpg"/><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1" Type="http://schemas.openxmlformats.org/officeDocument/2006/relationships/slideLayout" Target="../slideLayouts/slideLayout20.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470517" y="2725446"/>
            <a:ext cx="8528763" cy="1317844"/>
          </a:xfrm>
          <a:prstGeom prst="rect">
            <a:avLst/>
          </a:prstGeom>
          <a:noFill/>
          <a:ln w="0">
            <a:noFill/>
          </a:ln>
        </p:spPr>
        <p:txBody>
          <a:bodyPr lIns="0" tIns="0" rIns="0" bIns="0" anchor="b">
            <a:noAutofit/>
          </a:bodyPr>
          <a:lstStyle/>
          <a:p>
            <a:pPr algn="ctr">
              <a:lnSpc>
                <a:spcPct val="90000"/>
              </a:lnSpc>
            </a:pPr>
            <a:r>
              <a:rPr lang="ru-RU" sz="3000" b="1" strike="noStrike" spc="-1" dirty="0">
                <a:solidFill>
                  <a:srgbClr val="002060"/>
                </a:solidFill>
                <a:latin typeface="Times New Roman" panose="02020603050405020304" pitchFamily="18" charset="0"/>
                <a:cs typeface="Times New Roman" panose="02020603050405020304" pitchFamily="18" charset="0"/>
              </a:rPr>
              <a:t>Особенности обработки персональных  данных </a:t>
            </a:r>
            <a:br>
              <a:rPr lang="ru-RU" sz="3000" b="1" strike="noStrike" spc="-1" dirty="0">
                <a:solidFill>
                  <a:srgbClr val="002060"/>
                </a:solidFill>
                <a:latin typeface="Times New Roman" panose="02020603050405020304" pitchFamily="18" charset="0"/>
                <a:cs typeface="Times New Roman" panose="02020603050405020304" pitchFamily="18" charset="0"/>
              </a:rPr>
            </a:br>
            <a:r>
              <a:rPr lang="ru-RU" sz="3000" b="1" strike="noStrike" spc="-1" dirty="0">
                <a:solidFill>
                  <a:srgbClr val="002060"/>
                </a:solidFill>
                <a:latin typeface="Times New Roman" panose="02020603050405020304" pitchFamily="18" charset="0"/>
                <a:cs typeface="Times New Roman" panose="02020603050405020304" pitchFamily="18" charset="0"/>
              </a:rPr>
              <a:t>в учреждениях образования </a:t>
            </a:r>
          </a:p>
        </p:txBody>
      </p:sp>
      <p:pic>
        <p:nvPicPr>
          <p:cNvPr id="86" name="Рисунок 8"/>
          <p:cNvPicPr/>
          <p:nvPr/>
        </p:nvPicPr>
        <p:blipFill>
          <a:blip r:embed="rId2"/>
          <a:stretch/>
        </p:blipFill>
        <p:spPr>
          <a:xfrm>
            <a:off x="3574501" y="843379"/>
            <a:ext cx="2225817" cy="2121763"/>
          </a:xfrm>
          <a:prstGeom prst="rect">
            <a:avLst/>
          </a:prstGeom>
          <a:ln w="0">
            <a:noFill/>
          </a:ln>
        </p:spPr>
      </p:pic>
      <p:sp>
        <p:nvSpPr>
          <p:cNvPr id="87" name="Прямоугольник 4"/>
          <p:cNvSpPr/>
          <p:nvPr/>
        </p:nvSpPr>
        <p:spPr>
          <a:xfrm>
            <a:off x="4687410" y="4507776"/>
            <a:ext cx="4311870" cy="1317844"/>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square" lIns="90000" tIns="46800" rIns="90000" bIns="46800" anchor="t">
            <a:spAutoFit/>
          </a:bodyPr>
          <a:lstStyle/>
          <a:p>
            <a:pPr>
              <a:lnSpc>
                <a:spcPct val="100000"/>
              </a:lnSpc>
              <a:tabLst>
                <a:tab pos="0" algn="l"/>
              </a:tabLst>
            </a:pPr>
            <a:r>
              <a:rPr lang="ru-RU" sz="1600" b="1" i="1" strike="noStrike" spc="-1" dirty="0">
                <a:solidFill>
                  <a:srgbClr val="000000"/>
                </a:solidFill>
                <a:latin typeface="Times New Roman" panose="02020603050405020304" pitchFamily="18" charset="0"/>
                <a:ea typeface="Microsoft YaHei"/>
                <a:cs typeface="Times New Roman" panose="02020603050405020304" pitchFamily="18" charset="0"/>
              </a:rPr>
              <a:t>Швед Надежда Александровна</a:t>
            </a:r>
            <a:r>
              <a:rPr lang="ru-RU" sz="1600" b="0" i="1" strike="noStrike" spc="-1" dirty="0">
                <a:solidFill>
                  <a:srgbClr val="000000"/>
                </a:solidFill>
                <a:latin typeface="Times New Roman" panose="02020603050405020304" pitchFamily="18" charset="0"/>
                <a:ea typeface="Microsoft YaHei"/>
                <a:cs typeface="Times New Roman" panose="02020603050405020304" pitchFamily="18" charset="0"/>
              </a:rPr>
              <a:t>,</a:t>
            </a:r>
            <a:endParaRPr lang="ru-RU" sz="1600" b="0" i="1" strike="noStrike" spc="-1" dirty="0">
              <a:latin typeface="Times New Roman" panose="02020603050405020304" pitchFamily="18" charset="0"/>
              <a:cs typeface="Times New Roman" panose="02020603050405020304" pitchFamily="18" charset="0"/>
            </a:endParaRPr>
          </a:p>
          <a:p>
            <a:pPr>
              <a:lnSpc>
                <a:spcPct val="100000"/>
              </a:lnSpc>
              <a:tabLst>
                <a:tab pos="0" algn="l"/>
              </a:tabLst>
            </a:pPr>
            <a:r>
              <a:rPr lang="ru-RU" sz="1600" b="0" i="1" strike="noStrike" spc="-1" dirty="0">
                <a:solidFill>
                  <a:srgbClr val="000000"/>
                </a:solidFill>
                <a:latin typeface="Times New Roman" panose="02020603050405020304" pitchFamily="18" charset="0"/>
                <a:ea typeface="Microsoft YaHei"/>
                <a:cs typeface="Times New Roman" panose="02020603050405020304" pitchFamily="18" charset="0"/>
              </a:rPr>
              <a:t>заместитель начальника управления методологии защиты персональных</a:t>
            </a:r>
            <a:endParaRPr lang="ru-RU" sz="1600" b="0" i="1" strike="noStrike" spc="-1" dirty="0">
              <a:latin typeface="Times New Roman" panose="02020603050405020304" pitchFamily="18" charset="0"/>
              <a:cs typeface="Times New Roman" panose="02020603050405020304" pitchFamily="18" charset="0"/>
            </a:endParaRPr>
          </a:p>
          <a:p>
            <a:pPr>
              <a:lnSpc>
                <a:spcPct val="100000"/>
              </a:lnSpc>
              <a:tabLst>
                <a:tab pos="0" algn="l"/>
              </a:tabLst>
            </a:pPr>
            <a:r>
              <a:rPr lang="ru-RU" sz="1600" b="0" i="1" strike="noStrike" spc="-1" dirty="0">
                <a:solidFill>
                  <a:srgbClr val="000000"/>
                </a:solidFill>
                <a:latin typeface="Times New Roman" panose="02020603050405020304" pitchFamily="18" charset="0"/>
                <a:ea typeface="Microsoft YaHei"/>
                <a:cs typeface="Times New Roman" panose="02020603050405020304" pitchFamily="18" charset="0"/>
              </a:rPr>
              <a:t>данных Национального центра защиты</a:t>
            </a:r>
            <a:endParaRPr lang="ru-RU" sz="1600" b="0" i="1" strike="noStrike" spc="-1" dirty="0">
              <a:latin typeface="Times New Roman" panose="02020603050405020304" pitchFamily="18" charset="0"/>
              <a:cs typeface="Times New Roman" panose="02020603050405020304" pitchFamily="18" charset="0"/>
            </a:endParaRPr>
          </a:p>
          <a:p>
            <a:pPr>
              <a:lnSpc>
                <a:spcPct val="100000"/>
              </a:lnSpc>
              <a:tabLst>
                <a:tab pos="0" algn="l"/>
              </a:tabLst>
            </a:pPr>
            <a:r>
              <a:rPr lang="ru-RU" sz="1600" b="0" i="1" strike="noStrike" spc="-1" dirty="0">
                <a:solidFill>
                  <a:srgbClr val="000000"/>
                </a:solidFill>
                <a:latin typeface="Times New Roman" panose="02020603050405020304" pitchFamily="18" charset="0"/>
                <a:ea typeface="Microsoft YaHei"/>
                <a:cs typeface="Times New Roman" panose="02020603050405020304" pitchFamily="18" charset="0"/>
              </a:rPr>
              <a:t>персональных данных</a:t>
            </a:r>
            <a:endParaRPr lang="ru-RU" sz="1600" b="0" i="1"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CF62FC3-3CB7-B8D8-3FFC-7C67AC751AA6}"/>
              </a:ext>
            </a:extLst>
          </p:cNvPr>
          <p:cNvSpPr>
            <a:spLocks noGrp="1"/>
          </p:cNvSpPr>
          <p:nvPr>
            <p:ph type="title"/>
          </p:nvPr>
        </p:nvSpPr>
        <p:spPr>
          <a:xfrm>
            <a:off x="3444536" y="-62143"/>
            <a:ext cx="5241903" cy="1533464"/>
          </a:xfrm>
        </p:spPr>
        <p:txBody>
          <a:bodyPr/>
          <a:lstStyle/>
          <a:p>
            <a:r>
              <a:rPr lang="ru-RU" sz="2400" b="1" i="1" u="sng" dirty="0">
                <a:solidFill>
                  <a:schemeClr val="accent2">
                    <a:lumMod val="50000"/>
                  </a:schemeClr>
                </a:solidFill>
                <a:latin typeface="Times New Roman" panose="02020603050405020304" pitchFamily="18" charset="0"/>
                <a:cs typeface="Times New Roman" panose="02020603050405020304" pitchFamily="18" charset="0"/>
              </a:rPr>
              <a:t>Например : </a:t>
            </a:r>
            <a:br>
              <a:rPr lang="ru-RU" b="1" i="1" u="sng" dirty="0">
                <a:solidFill>
                  <a:schemeClr val="accent2">
                    <a:lumMod val="50000"/>
                  </a:schemeClr>
                </a:solidFill>
                <a:latin typeface="Times New Roman" panose="02020603050405020304" pitchFamily="18" charset="0"/>
                <a:cs typeface="Times New Roman" panose="02020603050405020304" pitchFamily="18" charset="0"/>
              </a:rPr>
            </a:br>
            <a:endParaRPr lang="ru-BY" dirty="0">
              <a:solidFill>
                <a:schemeClr val="accent2">
                  <a:lumMod val="50000"/>
                </a:schemeClr>
              </a:solidFill>
            </a:endParaRPr>
          </a:p>
        </p:txBody>
      </p:sp>
      <p:sp>
        <p:nvSpPr>
          <p:cNvPr id="6" name="Объект 5">
            <a:extLst>
              <a:ext uri="{FF2B5EF4-FFF2-40B4-BE49-F238E27FC236}">
                <a16:creationId xmlns:a16="http://schemas.microsoft.com/office/drawing/2014/main" id="{404C7E52-C594-64E3-0422-8791AEDF24CD}"/>
              </a:ext>
            </a:extLst>
          </p:cNvPr>
          <p:cNvSpPr>
            <a:spLocks noGrp="1"/>
          </p:cNvSpPr>
          <p:nvPr>
            <p:ph/>
          </p:nvPr>
        </p:nvSpPr>
        <p:spPr>
          <a:xfrm>
            <a:off x="289711" y="1145219"/>
            <a:ext cx="8546471" cy="4918230"/>
          </a:xfrm>
        </p:spPr>
        <p:txBody>
          <a:bodyPr>
            <a:normAutofit fontScale="40000" lnSpcReduction="20000"/>
          </a:bodyPr>
          <a:lstStyle/>
          <a:p>
            <a:pPr algn="just">
              <a:lnSpc>
                <a:spcPct val="120000"/>
              </a:lnSpc>
            </a:pPr>
            <a:r>
              <a:rPr lang="ru-RU" sz="5300" i="1" dirty="0">
                <a:latin typeface="Times New Roman" panose="02020603050405020304" pitchFamily="18" charset="0"/>
                <a:cs typeface="Times New Roman" panose="02020603050405020304" pitchFamily="18" charset="0"/>
              </a:rPr>
              <a:t>Частью четвертой пункта 4 статьи 161 Кодекса об образовании установлено, что </a:t>
            </a:r>
            <a:r>
              <a:rPr lang="ru-RU" sz="5300" b="0" i="1" dirty="0">
                <a:solidFill>
                  <a:srgbClr val="242424"/>
                </a:solidFill>
                <a:effectLst/>
                <a:latin typeface="Times New Roman" panose="02020603050405020304" pitchFamily="18" charset="0"/>
                <a:cs typeface="Times New Roman" panose="02020603050405020304" pitchFamily="18" charset="0"/>
              </a:rPr>
              <a:t>порядок организации и проведения централизованных экзаменов, в том числе учреждения образования, определяемые в качестве пунктов проведения централизованных экзаменов, и учреждения образования, реализующие образовательную программу среднего образования, закрепляемые за такими пунктами, </a:t>
            </a:r>
            <a:r>
              <a:rPr lang="ru-RU" sz="5300" b="1" i="1" u="sng" dirty="0">
                <a:solidFill>
                  <a:srgbClr val="242424"/>
                </a:solidFill>
                <a:effectLst/>
                <a:latin typeface="Times New Roman" panose="02020603050405020304" pitchFamily="18" charset="0"/>
                <a:cs typeface="Times New Roman" panose="02020603050405020304" pitchFamily="18" charset="0"/>
              </a:rPr>
              <a:t>определяются Министерством образования.</a:t>
            </a:r>
            <a:endParaRPr lang="ru-RU" sz="5300" b="1" i="1" u="sng" dirty="0">
              <a:latin typeface="Times New Roman" panose="02020603050405020304" pitchFamily="18" charset="0"/>
              <a:cs typeface="Times New Roman" panose="02020603050405020304" pitchFamily="18" charset="0"/>
            </a:endParaRPr>
          </a:p>
          <a:p>
            <a:pPr algn="just">
              <a:lnSpc>
                <a:spcPct val="120000"/>
              </a:lnSpc>
            </a:pPr>
            <a:endParaRPr lang="ru-RU" sz="6400" i="1" dirty="0">
              <a:latin typeface="Times New Roman" panose="02020603050405020304" pitchFamily="18" charset="0"/>
              <a:cs typeface="Times New Roman" panose="02020603050405020304" pitchFamily="18" charset="0"/>
            </a:endParaRPr>
          </a:p>
          <a:p>
            <a:pPr algn="just">
              <a:lnSpc>
                <a:spcPct val="120000"/>
              </a:lnSpc>
            </a:pPr>
            <a:r>
              <a:rPr lang="ru-RU" sz="6400" dirty="0">
                <a:solidFill>
                  <a:srgbClr val="242424"/>
                </a:solidFill>
                <a:latin typeface="Times New Roman" panose="02020603050405020304" pitchFamily="18" charset="0"/>
                <a:cs typeface="Times New Roman" panose="02020603050405020304" pitchFamily="18" charset="0"/>
              </a:rPr>
              <a:t>(</a:t>
            </a:r>
            <a:r>
              <a:rPr lang="ru-RU" sz="5000" dirty="0">
                <a:latin typeface="Times New Roman" panose="02020603050405020304" pitchFamily="18" charset="0"/>
                <a:cs typeface="Times New Roman" panose="02020603050405020304" pitchFamily="18" charset="0"/>
              </a:rPr>
              <a:t>Постановление Министерства образования Республики Беларусь от 11.07.2022 N 184 (ред. от 30.12.2022) "Об аттестации учащихся при освоении содержания образовательных программ общего среднего образования" (вместе с "Правилами проведения аттестации учащихся при освоении содержания образовательных программ общего среднего образования", "Инструкцией по организации и проведению централизованного экзамена")</a:t>
            </a:r>
          </a:p>
          <a:p>
            <a:pPr algn="just">
              <a:lnSpc>
                <a:spcPct val="120000"/>
              </a:lnSpc>
            </a:pPr>
            <a:endParaRPr lang="ru-RU" sz="6400" dirty="0">
              <a:latin typeface="Times New Roman" panose="02020603050405020304" pitchFamily="18" charset="0"/>
              <a:cs typeface="Times New Roman" panose="02020603050405020304" pitchFamily="18" charset="0"/>
            </a:endParaRPr>
          </a:p>
          <a:p>
            <a:pPr>
              <a:lnSpc>
                <a:spcPts val="1400"/>
              </a:lnSpc>
            </a:pPr>
            <a:endParaRPr lang="ru-RU" sz="5200" i="1" dirty="0">
              <a:latin typeface="Times New Roman" panose="02020603050405020304" pitchFamily="18" charset="0"/>
              <a:cs typeface="Times New Roman" panose="02020603050405020304" pitchFamily="18" charset="0"/>
            </a:endParaRPr>
          </a:p>
          <a:p>
            <a:endParaRPr lang="ru-BY" dirty="0"/>
          </a:p>
        </p:txBody>
      </p:sp>
      <p:sp>
        <p:nvSpPr>
          <p:cNvPr id="8" name="TextBox 7">
            <a:extLst>
              <a:ext uri="{FF2B5EF4-FFF2-40B4-BE49-F238E27FC236}">
                <a16:creationId xmlns:a16="http://schemas.microsoft.com/office/drawing/2014/main" id="{9DC80D13-A6CB-2CB9-1DF2-DD04AF0ABA2A}"/>
              </a:ext>
            </a:extLst>
          </p:cNvPr>
          <p:cNvSpPr txBox="1"/>
          <p:nvPr/>
        </p:nvSpPr>
        <p:spPr>
          <a:xfrm>
            <a:off x="8202967" y="157502"/>
            <a:ext cx="701336" cy="477054"/>
          </a:xfrm>
          <a:prstGeom prst="rect">
            <a:avLst/>
          </a:prstGeom>
          <a:noFill/>
        </p:spPr>
        <p:txBody>
          <a:bodyPr wrap="square">
            <a:spAutoFit/>
          </a:bodyPr>
          <a:lstStyle/>
          <a:p>
            <a:fld id="{D6C23E5E-1863-4A66-963A-1FD8BD7B152E}" type="slidenum">
              <a:rPr lang="ru-RU" sz="2500" spc="-1" smtClean="0">
                <a:solidFill>
                  <a:srgbClr val="415588"/>
                </a:solidFill>
                <a:latin typeface="Cambria"/>
              </a:rPr>
              <a:pPr/>
              <a:t>10</a:t>
            </a:fld>
            <a:endParaRPr lang="ru-BY" sz="2500" dirty="0"/>
          </a:p>
        </p:txBody>
      </p:sp>
    </p:spTree>
    <p:extLst>
      <p:ext uri="{BB962C8B-B14F-4D97-AF65-F5344CB8AC3E}">
        <p14:creationId xmlns:p14="http://schemas.microsoft.com/office/powerpoint/2010/main" val="324990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E710AE0-26D4-A9C4-6FA8-32F184DF186A}"/>
              </a:ext>
            </a:extLst>
          </p:cNvPr>
          <p:cNvSpPr>
            <a:spLocks noGrp="1"/>
          </p:cNvSpPr>
          <p:nvPr>
            <p:ph/>
          </p:nvPr>
        </p:nvSpPr>
        <p:spPr>
          <a:xfrm>
            <a:off x="271244" y="1095469"/>
            <a:ext cx="8601152" cy="3440318"/>
          </a:xfrm>
        </p:spPr>
        <p:txBody>
          <a:bodyPr>
            <a:normAutofit fontScale="32500" lnSpcReduction="20000"/>
          </a:bodyPr>
          <a:lstStyle/>
          <a:p>
            <a:pPr marL="0" indent="0" algn="just" rtl="0" fontAlgn="base" latinLnBrk="0">
              <a:lnSpc>
                <a:spcPct val="120000"/>
              </a:lnSpc>
              <a:buNone/>
            </a:pPr>
            <a:r>
              <a:rPr lang="ru-RU" sz="4600" i="1" dirty="0">
                <a:latin typeface="Times New Roman" panose="02020603050405020304" pitchFamily="18" charset="0"/>
                <a:cs typeface="Times New Roman" panose="02020603050405020304" pitchFamily="18" charset="0"/>
              </a:rPr>
              <a:t>Пунктом 5 статьи 161 Кодекса об образовании установлено, что </a:t>
            </a:r>
            <a:r>
              <a:rPr lang="ru-RU" sz="4600" b="0" i="1" dirty="0">
                <a:solidFill>
                  <a:srgbClr val="242424"/>
                </a:solidFill>
                <a:effectLst/>
                <a:latin typeface="Times New Roman" panose="02020603050405020304" pitchFamily="18" charset="0"/>
                <a:cs typeface="Times New Roman" panose="02020603050405020304" pitchFamily="18" charset="0"/>
              </a:rPr>
              <a:t>учащиеся по медицинским основаниям могут быть освобождены от итоговых испытаний по завершении обучения и воспитания на II ступени общего среднего образования. Перечень заболеваний, которые являются медицинским основанием для освобождения учащихся от итоговых испытаний по завершении обучения и воспитания на II ступени общего среднего образования, </a:t>
            </a:r>
            <a:r>
              <a:rPr lang="ru-RU" sz="4600" b="1" i="1" u="sng" dirty="0">
                <a:solidFill>
                  <a:srgbClr val="242424"/>
                </a:solidFill>
                <a:effectLst/>
                <a:latin typeface="Times New Roman" panose="02020603050405020304" pitchFamily="18" charset="0"/>
                <a:cs typeface="Times New Roman" panose="02020603050405020304" pitchFamily="18" charset="0"/>
              </a:rPr>
              <a:t>определяется Министерством здравоохранения</a:t>
            </a:r>
            <a:r>
              <a:rPr lang="ru-RU" sz="4600" b="0" i="1" dirty="0">
                <a:solidFill>
                  <a:srgbClr val="242424"/>
                </a:solidFill>
                <a:effectLst/>
                <a:latin typeface="Times New Roman" panose="02020603050405020304" pitchFamily="18" charset="0"/>
                <a:cs typeface="Times New Roman" panose="02020603050405020304" pitchFamily="18" charset="0"/>
              </a:rPr>
              <a:t>.</a:t>
            </a:r>
          </a:p>
          <a:p>
            <a:pPr marL="0" indent="0" algn="just" rtl="0" fontAlgn="base" latinLnBrk="0">
              <a:lnSpc>
                <a:spcPct val="120000"/>
              </a:lnSpc>
              <a:buNone/>
            </a:pPr>
            <a:endParaRPr lang="ru-RU" sz="4600" b="0" i="1" dirty="0">
              <a:solidFill>
                <a:srgbClr val="242424"/>
              </a:solidFill>
              <a:effectLst/>
              <a:latin typeface="Times New Roman" panose="02020603050405020304" pitchFamily="18" charset="0"/>
              <a:cs typeface="Times New Roman" panose="02020603050405020304" pitchFamily="18" charset="0"/>
            </a:endParaRPr>
          </a:p>
          <a:p>
            <a:pPr marL="0" indent="0" algn="just" fontAlgn="base">
              <a:lnSpc>
                <a:spcPct val="120000"/>
              </a:lnSpc>
              <a:buNone/>
            </a:pPr>
            <a:r>
              <a:rPr lang="ru-RU" sz="4600" dirty="0">
                <a:latin typeface="Times New Roman" panose="02020603050405020304" pitchFamily="18" charset="0"/>
                <a:cs typeface="Times New Roman" panose="02020603050405020304" pitchFamily="18" charset="0"/>
              </a:rPr>
              <a:t>Постановление Министерства здравоохранения Республики Беларусь от 03.06.2022 N 51 "Об определении перечня заболеваний, которые являются медицинским основанием для освобождения учащихся от итоговых испытаний"</a:t>
            </a:r>
          </a:p>
          <a:p>
            <a:pPr marL="0" indent="0" algn="just" rtl="0" fontAlgn="base" latinLnBrk="0">
              <a:lnSpc>
                <a:spcPct val="120000"/>
              </a:lnSpc>
              <a:buNone/>
            </a:pPr>
            <a:endParaRPr lang="ru-RU" sz="4600" b="0" i="0" dirty="0">
              <a:solidFill>
                <a:srgbClr val="242424"/>
              </a:solidFill>
              <a:effectLst/>
              <a:latin typeface="Times New Roman" panose="02020603050405020304" pitchFamily="18" charset="0"/>
              <a:cs typeface="Times New Roman" panose="02020603050405020304" pitchFamily="18" charset="0"/>
            </a:endParaRPr>
          </a:p>
          <a:p>
            <a:pPr marL="0" indent="0" algn="just" rtl="0" fontAlgn="base" latinLnBrk="0">
              <a:lnSpc>
                <a:spcPct val="120000"/>
              </a:lnSpc>
              <a:buNone/>
            </a:pPr>
            <a:r>
              <a:rPr lang="ru-RU" sz="4600" b="0" i="1" dirty="0">
                <a:solidFill>
                  <a:srgbClr val="242424"/>
                </a:solidFill>
                <a:effectLst/>
                <a:latin typeface="Times New Roman" panose="02020603050405020304" pitchFamily="18" charset="0"/>
                <a:cs typeface="Times New Roman" panose="02020603050405020304" pitchFamily="18" charset="0"/>
              </a:rPr>
              <a:t>Учащиеся могут быть освобождены от итоговых испытаний по завершении обучения и воспитания на II и III ступенях общего среднего образования по иным основаниям. Иные основания для освобождения учащихся от итоговых испытаний </a:t>
            </a:r>
            <a:r>
              <a:rPr lang="ru-RU" sz="4600" b="1" i="1" u="sng" dirty="0">
                <a:solidFill>
                  <a:srgbClr val="242424"/>
                </a:solidFill>
                <a:effectLst/>
                <a:latin typeface="Times New Roman" panose="02020603050405020304" pitchFamily="18" charset="0"/>
                <a:cs typeface="Times New Roman" panose="02020603050405020304" pitchFamily="18" charset="0"/>
              </a:rPr>
              <a:t>устанавливаются Министерством образования</a:t>
            </a:r>
            <a:r>
              <a:rPr lang="ru-RU" sz="4600" b="0" i="1" dirty="0">
                <a:solidFill>
                  <a:srgbClr val="242424"/>
                </a:solidFill>
                <a:effectLst/>
                <a:latin typeface="Times New Roman" panose="02020603050405020304" pitchFamily="18" charset="0"/>
                <a:cs typeface="Times New Roman" panose="02020603050405020304" pitchFamily="18" charset="0"/>
              </a:rPr>
              <a:t>.</a:t>
            </a:r>
          </a:p>
          <a:p>
            <a:pPr marL="0" indent="0" algn="just" rtl="0" fontAlgn="base" latinLnBrk="0">
              <a:lnSpc>
                <a:spcPct val="120000"/>
              </a:lnSpc>
              <a:buNone/>
            </a:pPr>
            <a:endParaRPr lang="ru-RU" sz="4600" b="0" i="1" dirty="0">
              <a:solidFill>
                <a:srgbClr val="242424"/>
              </a:solidFill>
              <a:effectLst/>
              <a:latin typeface="Times New Roman" panose="02020603050405020304" pitchFamily="18" charset="0"/>
              <a:cs typeface="Times New Roman" panose="02020603050405020304" pitchFamily="18" charset="0"/>
            </a:endParaRPr>
          </a:p>
          <a:p>
            <a:endParaRPr lang="ru-BY" dirty="0"/>
          </a:p>
        </p:txBody>
      </p:sp>
      <p:sp>
        <p:nvSpPr>
          <p:cNvPr id="4" name="Прямоугольник: скругленные углы 3">
            <a:extLst>
              <a:ext uri="{FF2B5EF4-FFF2-40B4-BE49-F238E27FC236}">
                <a16:creationId xmlns:a16="http://schemas.microsoft.com/office/drawing/2014/main" id="{8F954F62-70EC-4114-4E71-92DD3F6EAD58}"/>
              </a:ext>
            </a:extLst>
          </p:cNvPr>
          <p:cNvSpPr/>
          <p:nvPr/>
        </p:nvSpPr>
        <p:spPr>
          <a:xfrm>
            <a:off x="271244" y="4218915"/>
            <a:ext cx="8601152" cy="188312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20000"/>
              </a:lnSpc>
            </a:pPr>
            <a:r>
              <a:rPr lang="ru-RU" sz="1600" dirty="0">
                <a:solidFill>
                  <a:schemeClr val="accent1">
                    <a:lumMod val="50000"/>
                  </a:schemeClr>
                </a:solidFill>
                <a:latin typeface="Times New Roman" panose="02020603050405020304" pitchFamily="18" charset="0"/>
                <a:cs typeface="Times New Roman" panose="02020603050405020304" pitchFamily="18" charset="0"/>
              </a:rPr>
              <a:t>Глава 6  </a:t>
            </a:r>
            <a:r>
              <a:rPr lang="ru-RU" sz="1600" b="0" i="0" dirty="0">
                <a:solidFill>
                  <a:srgbClr val="242424"/>
                </a:solidFill>
                <a:effectLst/>
                <a:latin typeface="Times New Roman" panose="02020603050405020304" pitchFamily="18" charset="0"/>
              </a:rPr>
              <a:t>ОСНОВАНИЯ И ПОРЯДОК ОСВОБОЖДЕНИЯ УЧАЩИХСЯ ОТ ВЫПУСКНЫХ ЭКЗАМЕНОВ, ЦЕНТРАЛИЗОВАННЫХ ЭКЗАМЕНОВ</a:t>
            </a:r>
            <a:endParaRPr lang="ru-RU" sz="1600" dirty="0"/>
          </a:p>
          <a:p>
            <a:r>
              <a:rPr lang="ru-RU" sz="1600" dirty="0">
                <a:solidFill>
                  <a:schemeClr val="accent1">
                    <a:lumMod val="50000"/>
                  </a:schemeClr>
                </a:solidFill>
                <a:latin typeface="Times New Roman" panose="02020603050405020304" pitchFamily="18" charset="0"/>
                <a:cs typeface="Times New Roman" panose="02020603050405020304" pitchFamily="18" charset="0"/>
              </a:rPr>
              <a:t> Правил </a:t>
            </a:r>
            <a:r>
              <a:rPr lang="ru-RU" sz="1600" b="0" i="0" dirty="0">
                <a:solidFill>
                  <a:schemeClr val="accent1">
                    <a:lumMod val="50000"/>
                  </a:schemeClr>
                </a:solidFill>
                <a:effectLst/>
                <a:latin typeface="Times New Roman" panose="02020603050405020304" pitchFamily="18" charset="0"/>
                <a:cs typeface="Times New Roman" panose="02020603050405020304" pitchFamily="18" charset="0"/>
              </a:rPr>
              <a:t>проведения аттестации учащихся при освоении содержания образовательных программ общего среднего образования, утв. </a:t>
            </a:r>
            <a:r>
              <a:rPr lang="ru-RU" sz="1600" dirty="0">
                <a:solidFill>
                  <a:schemeClr val="accent1">
                    <a:lumMod val="50000"/>
                  </a:schemeClr>
                </a:solidFill>
                <a:latin typeface="Times New Roman" panose="02020603050405020304" pitchFamily="18" charset="0"/>
                <a:cs typeface="Times New Roman" panose="02020603050405020304" pitchFamily="18" charset="0"/>
              </a:rPr>
              <a:t>постановлением Министерства образования Республики Беларусь от 11.07.2022 N 184 </a:t>
            </a:r>
            <a:r>
              <a:rPr lang="ru-RU" sz="1600" dirty="0">
                <a:solidFill>
                  <a:schemeClr val="accent1">
                    <a:lumMod val="50000"/>
                  </a:schemeClr>
                </a:solidFill>
                <a:highlight>
                  <a:srgbClr val="FF00FF"/>
                </a:highlight>
                <a:latin typeface="Times New Roman" panose="02020603050405020304" pitchFamily="18" charset="0"/>
                <a:cs typeface="Times New Roman" panose="02020603050405020304" pitchFamily="18" charset="0"/>
              </a:rPr>
              <a:t>(пункт 44)</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b="0" i="1" dirty="0">
                <a:solidFill>
                  <a:srgbClr val="242424"/>
                </a:solidFill>
                <a:effectLst/>
                <a:latin typeface="Times New Roman" panose="02020603050405020304" pitchFamily="18" charset="0"/>
              </a:rPr>
              <a:t>заключение врачебно-консультационной комиссии; копия свидетельства о рождении ребенка</a:t>
            </a:r>
            <a:r>
              <a:rPr lang="ru-RU" sz="1600" b="0" i="0" dirty="0">
                <a:solidFill>
                  <a:srgbClr val="242424"/>
                </a:solidFill>
                <a:effectLst/>
                <a:latin typeface="Times New Roman" panose="02020603050405020304" pitchFamily="18" charset="0"/>
              </a:rPr>
              <a:t>)</a:t>
            </a:r>
            <a:endParaRPr lang="ru-RU" sz="1600" dirty="0"/>
          </a:p>
          <a:p>
            <a:pPr marL="0" indent="0">
              <a:lnSpc>
                <a:spcPct val="120000"/>
              </a:lnSpc>
              <a:buNone/>
            </a:pPr>
            <a:endParaRPr lang="ru-RU" sz="1600" dirty="0">
              <a:solidFill>
                <a:schemeClr val="accent1">
                  <a:lumMod val="50000"/>
                </a:schemeClr>
              </a:solidFill>
              <a:highlight>
                <a:srgbClr val="FF00FF"/>
              </a:highlight>
              <a:latin typeface="Times New Roman" panose="02020603050405020304" pitchFamily="18" charset="0"/>
              <a:cs typeface="Times New Roman" panose="02020603050405020304" pitchFamily="18" charset="0"/>
            </a:endParaRPr>
          </a:p>
          <a:p>
            <a:endParaRPr lang="ru-RU" dirty="0"/>
          </a:p>
        </p:txBody>
      </p:sp>
      <p:sp>
        <p:nvSpPr>
          <p:cNvPr id="7" name="Заголовок 6">
            <a:extLst>
              <a:ext uri="{FF2B5EF4-FFF2-40B4-BE49-F238E27FC236}">
                <a16:creationId xmlns:a16="http://schemas.microsoft.com/office/drawing/2014/main" id="{9DC19BAC-1F75-8689-3397-B3EB504DC99E}"/>
              </a:ext>
            </a:extLst>
          </p:cNvPr>
          <p:cNvSpPr txBox="1">
            <a:spLocks noGrp="1"/>
          </p:cNvSpPr>
          <p:nvPr>
            <p:ph type="title"/>
          </p:nvPr>
        </p:nvSpPr>
        <p:spPr>
          <a:xfrm>
            <a:off x="8302028" y="245024"/>
            <a:ext cx="384772" cy="346249"/>
          </a:xfrm>
          <a:prstGeom prst="rect">
            <a:avLst/>
          </a:prstGeom>
          <a:noFill/>
        </p:spPr>
        <p:txBody>
          <a:bodyPr wrap="square">
            <a:spAutoFit/>
          </a:bodyPr>
          <a:lstStyle/>
          <a:p>
            <a:fld id="{D6C23E5E-1863-4A66-963A-1FD8BD7B152E}" type="slidenum">
              <a:rPr lang="ru-RU" sz="2500" spc="-1" smtClean="0">
                <a:solidFill>
                  <a:srgbClr val="415588"/>
                </a:solidFill>
                <a:latin typeface="Cambria"/>
              </a:rPr>
              <a:pPr/>
              <a:t>11</a:t>
            </a:fld>
            <a:endParaRPr lang="ru-BY" sz="2500" dirty="0"/>
          </a:p>
        </p:txBody>
      </p:sp>
    </p:spTree>
    <p:extLst>
      <p:ext uri="{BB962C8B-B14F-4D97-AF65-F5344CB8AC3E}">
        <p14:creationId xmlns:p14="http://schemas.microsoft.com/office/powerpoint/2010/main" val="389236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6376A-863D-527F-A193-0112C1CD375A}"/>
              </a:ext>
            </a:extLst>
          </p:cNvPr>
          <p:cNvSpPr>
            <a:spLocks noGrp="1"/>
          </p:cNvSpPr>
          <p:nvPr>
            <p:ph type="title"/>
          </p:nvPr>
        </p:nvSpPr>
        <p:spPr>
          <a:xfrm>
            <a:off x="1013988" y="-235389"/>
            <a:ext cx="8030424" cy="1267484"/>
          </a:xfrm>
        </p:spPr>
        <p:txBody>
          <a:bodyPr/>
          <a:lstStyle/>
          <a:p>
            <a:r>
              <a:rPr lang="ru-BY" sz="1600" b="1" dirty="0" err="1">
                <a:effectLst/>
                <a:latin typeface="Times New Roman" panose="02020603050405020304" pitchFamily="18" charset="0"/>
                <a:ea typeface="Times New Roman" panose="02020603050405020304" pitchFamily="18" charset="0"/>
              </a:rPr>
              <a:t>Инструкци</a:t>
            </a:r>
            <a:r>
              <a:rPr lang="ru-RU" sz="1600" b="1" dirty="0">
                <a:effectLst/>
                <a:latin typeface="Times New Roman" panose="02020603050405020304" pitchFamily="18" charset="0"/>
                <a:ea typeface="Times New Roman" panose="02020603050405020304" pitchFamily="18" charset="0"/>
              </a:rPr>
              <a:t>я</a:t>
            </a:r>
            <a:r>
              <a:rPr lang="ru-BY" sz="1600" b="1" dirty="0">
                <a:effectLst/>
                <a:latin typeface="Times New Roman" panose="02020603050405020304" pitchFamily="18" charset="0"/>
                <a:ea typeface="Times New Roman" panose="02020603050405020304" pitchFamily="18" charset="0"/>
              </a:rPr>
              <a:t> по организации и проведению централизованного экзамена</a:t>
            </a:r>
            <a:r>
              <a:rPr lang="ru-RU" sz="1600" b="1" dirty="0">
                <a:effectLst/>
                <a:latin typeface="Times New Roman" panose="02020603050405020304" pitchFamily="18" charset="0"/>
                <a:ea typeface="Times New Roman" panose="02020603050405020304" pitchFamily="18" charset="0"/>
              </a:rPr>
              <a:t>, утв. постановлением Министерства образования Республики Беларусь от 11 июля 2022 г. № 184</a:t>
            </a:r>
            <a:endParaRPr lang="ru-BY" sz="1600" b="1" dirty="0"/>
          </a:p>
        </p:txBody>
      </p:sp>
      <p:sp>
        <p:nvSpPr>
          <p:cNvPr id="3" name="Объект 2">
            <a:extLst>
              <a:ext uri="{FF2B5EF4-FFF2-40B4-BE49-F238E27FC236}">
                <a16:creationId xmlns:a16="http://schemas.microsoft.com/office/drawing/2014/main" id="{4309C8FC-643C-2E33-9879-4DB79382A371}"/>
              </a:ext>
            </a:extLst>
          </p:cNvPr>
          <p:cNvSpPr>
            <a:spLocks noGrp="1"/>
          </p:cNvSpPr>
          <p:nvPr>
            <p:ph/>
          </p:nvPr>
        </p:nvSpPr>
        <p:spPr>
          <a:xfrm>
            <a:off x="217284" y="914399"/>
            <a:ext cx="8736594" cy="5305331"/>
          </a:xfrm>
        </p:spPr>
        <p:txBody>
          <a:bodyPr>
            <a:normAutofit fontScale="77500" lnSpcReduction="20000"/>
          </a:bodyPr>
          <a:lstStyle/>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Пунктом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Инструкции установлено, что заявления на участие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ЦЭ по установленной форме подаются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участниками ЦЭ (на бумажном носителе) руководителю учреждения общего среднего образования (уполномоченному им лицу) при предъявлении документа (копии документа), удостоверяющего личность, или одним из законных представителей при предъявлении документов, удостоверяющих его личность и подтверждающих статус законного представителя.</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Форма заявления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на участие в ЦЭ</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содержит графы, требующие указания сведений из документа, удостоверяющего личность, в частности, серию и номер такого документа (приложение 12 к Инструкции) (указание идентификационного номера в установленной форме заявления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на участие в ЦЭ</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не предусмотрено и, соответственно, его обработка для рассматриваемой цели будет являться избыточной).</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a:t>
            </a:r>
            <a:r>
              <a:rPr lang="ru-BY" sz="1800" dirty="0" err="1">
                <a:effectLst/>
                <a:latin typeface="Times New Roman" panose="02020603050405020304" pitchFamily="18" charset="0"/>
                <a:ea typeface="Times New Roman" panose="02020603050405020304" pitchFamily="18" charset="0"/>
                <a:cs typeface="Times New Roman" panose="02020603050405020304" pitchFamily="18" charset="0"/>
              </a:rPr>
              <a:t>уководитель</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 учреждения общего среднего образования (уполномоченное им лицо) утверждает список участников ЦЭ по форме согласно приложению 13</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 Инструкции и</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 передает этот список в закрепленный за учреждением общего среднего образования пункт проведения ЦЭ</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(пункт 14 Инструкции)</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Список содержит такие сведения, как фамилия, собственное имя, отчество (если таковое имеется) участника ЦЭ, серия и номер документа, удостоверяющего личность.</a:t>
            </a: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Что касается копии документа, удостоверяющего личность,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то с учетом изложенного лица, принимающие заявление, вправе требовать предъявления копии такого документа для целей сверки фамилии, собственного имени, отчества (если таковое имеется) участника ЦЭ,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а также данных документа, удостоверяющего личность, указанных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заявлении. При этом оснований для приобщения копии документа, удостоверяющего личность, к заявлению на участие в ЦЭ Центром не усматривается.</a:t>
            </a:r>
          </a:p>
          <a:p>
            <a:pPr indent="450215" algn="just">
              <a:lnSpc>
                <a:spcPct val="107000"/>
              </a:lnSpc>
              <a:spcAft>
                <a:spcPts val="800"/>
              </a:spcAft>
            </a:pPr>
            <a:r>
              <a:rPr lang="ru-RU" sz="1800" dirty="0">
                <a:latin typeface="Times New Roman" panose="02020603050405020304" pitchFamily="18" charset="0"/>
                <a:ea typeface="Times New Roman" panose="02020603050405020304" pitchFamily="18" charset="0"/>
                <a:cs typeface="Times New Roman" panose="02020603050405020304" pitchFamily="18" charset="0"/>
              </a:rPr>
              <a:t>Обработка персональных данных участников ЦЭ, в том числе их предоставление третьим лицам, осуществляется без согласия. Правовым основанием такой обработки является абзац двадцатый статьи 6 Закона.</a:t>
            </a:r>
            <a:endParaRPr lang="ru-BY" sz="18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BY" dirty="0"/>
          </a:p>
        </p:txBody>
      </p:sp>
    </p:spTree>
    <p:extLst>
      <p:ext uri="{BB962C8B-B14F-4D97-AF65-F5344CB8AC3E}">
        <p14:creationId xmlns:p14="http://schemas.microsoft.com/office/powerpoint/2010/main" val="334927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29379-EED1-6F3D-B224-6FF2740A44FF}"/>
              </a:ext>
            </a:extLst>
          </p:cNvPr>
          <p:cNvSpPr>
            <a:spLocks noGrp="1"/>
          </p:cNvSpPr>
          <p:nvPr>
            <p:ph type="title"/>
          </p:nvPr>
        </p:nvSpPr>
        <p:spPr>
          <a:xfrm>
            <a:off x="2308634" y="561315"/>
            <a:ext cx="6377805" cy="1258431"/>
          </a:xfrm>
        </p:spPr>
        <p:txBody>
          <a:bodyPr/>
          <a:lstStyle/>
          <a:p>
            <a:r>
              <a:rPr lang="ru-RU" dirty="0">
                <a:solidFill>
                  <a:srgbClr val="002060"/>
                </a:solidFill>
              </a:rPr>
              <a:t>Характеристика</a:t>
            </a:r>
            <a:endParaRPr lang="ru-BY" dirty="0">
              <a:solidFill>
                <a:srgbClr val="002060"/>
              </a:solidFill>
            </a:endParaRPr>
          </a:p>
        </p:txBody>
      </p:sp>
      <p:sp>
        <p:nvSpPr>
          <p:cNvPr id="3" name="Объект 2">
            <a:extLst>
              <a:ext uri="{FF2B5EF4-FFF2-40B4-BE49-F238E27FC236}">
                <a16:creationId xmlns:a16="http://schemas.microsoft.com/office/drawing/2014/main" id="{C92C5FE4-8A4A-489B-6EFA-0645FCB4F648}"/>
              </a:ext>
            </a:extLst>
          </p:cNvPr>
          <p:cNvSpPr>
            <a:spLocks noGrp="1"/>
          </p:cNvSpPr>
          <p:nvPr>
            <p:ph/>
          </p:nvPr>
        </p:nvSpPr>
        <p:spPr>
          <a:xfrm>
            <a:off x="579422" y="1475715"/>
            <a:ext cx="8238653" cy="4526734"/>
          </a:xfrm>
        </p:spPr>
        <p:txBody>
          <a:bodyPr>
            <a:normAutofit/>
          </a:bodyPr>
          <a:lstStyle/>
          <a:p>
            <a:pPr marL="0" indent="0" algn="just">
              <a:lnSpc>
                <a:spcPct val="110000"/>
              </a:lnSpc>
              <a:buNone/>
            </a:pPr>
            <a:r>
              <a:rPr lang="ru-RU" b="0" i="0" dirty="0">
                <a:solidFill>
                  <a:srgbClr val="242424"/>
                </a:solidFill>
                <a:effectLst/>
                <a:latin typeface="Times New Roman" panose="02020603050405020304" pitchFamily="18" charset="0"/>
                <a:cs typeface="Times New Roman" panose="02020603050405020304" pitchFamily="18" charset="0"/>
              </a:rPr>
              <a:t>	</a:t>
            </a:r>
            <a:r>
              <a:rPr lang="ru-RU" sz="2000" b="0" i="0" dirty="0">
                <a:solidFill>
                  <a:srgbClr val="242424"/>
                </a:solidFill>
                <a:effectLst/>
                <a:latin typeface="Times New Roman" panose="02020603050405020304" pitchFamily="18" charset="0"/>
                <a:cs typeface="Times New Roman" panose="02020603050405020304" pitchFamily="18" charset="0"/>
              </a:rPr>
              <a:t>На основании абзаца десятого части второй пункта 11 Правил приема лиц для получения общего высшего и специального высшего образования, утвержденных Указом Президента Республики Беларусь от  27 января 2022 г. N 23, абитуриенты подают в приемную комиссию УВО </a:t>
            </a:r>
            <a:r>
              <a:rPr lang="ru-RU" sz="2000" b="1" i="0" dirty="0">
                <a:solidFill>
                  <a:srgbClr val="002060"/>
                </a:solidFill>
                <a:effectLst/>
                <a:latin typeface="Times New Roman" panose="02020603050405020304" pitchFamily="18" charset="0"/>
                <a:cs typeface="Times New Roman" panose="02020603050405020304" pitchFamily="18" charset="0"/>
              </a:rPr>
              <a:t>характеристику</a:t>
            </a:r>
            <a:r>
              <a:rPr lang="ru-RU" sz="2000" b="0" i="0" dirty="0">
                <a:solidFill>
                  <a:srgbClr val="242424"/>
                </a:solidFill>
                <a:effectLst/>
                <a:latin typeface="Times New Roman" panose="02020603050405020304" pitchFamily="18" charset="0"/>
                <a:cs typeface="Times New Roman" panose="02020603050405020304" pitchFamily="18" charset="0"/>
              </a:rPr>
              <a:t>, выданную учреждением общего среднего образования либо учреждением, реализующим образовательные программы профессионально-технического или среднего специального образования, по форме и в порядке, </a:t>
            </a:r>
            <a:r>
              <a:rPr lang="ru-RU" sz="2000" b="1" i="0" u="sng" dirty="0">
                <a:effectLst/>
                <a:latin typeface="Times New Roman" panose="02020603050405020304" pitchFamily="18" charset="0"/>
                <a:cs typeface="Times New Roman" panose="02020603050405020304" pitchFamily="18" charset="0"/>
              </a:rPr>
              <a:t>устанавливаемым Министерством образования. </a:t>
            </a:r>
          </a:p>
          <a:p>
            <a:pPr algn="just">
              <a:lnSpc>
                <a:spcPct val="110000"/>
              </a:lnSpc>
            </a:pPr>
            <a:r>
              <a:rPr lang="ru-RU" sz="2000" i="1" dirty="0">
                <a:latin typeface="Times New Roman" panose="02020603050405020304" pitchFamily="18" charset="0"/>
                <a:cs typeface="Times New Roman" panose="02020603050405020304" pitchFamily="18" charset="0"/>
              </a:rPr>
              <a:t>Постановление Министерства образования Республики Беларусь от 27.02.2023 N 58 "О выдаче характеристики"</a:t>
            </a:r>
          </a:p>
          <a:p>
            <a:endParaRPr lang="ru-RU" b="1" u="sng" dirty="0"/>
          </a:p>
          <a:p>
            <a:endParaRPr lang="ru-RU" dirty="0"/>
          </a:p>
          <a:p>
            <a:endParaRPr lang="ru-RU" dirty="0"/>
          </a:p>
          <a:p>
            <a:endParaRPr lang="ru-BY" dirty="0"/>
          </a:p>
        </p:txBody>
      </p:sp>
      <p:sp>
        <p:nvSpPr>
          <p:cNvPr id="4" name="TextBox 3">
            <a:extLst>
              <a:ext uri="{FF2B5EF4-FFF2-40B4-BE49-F238E27FC236}">
                <a16:creationId xmlns:a16="http://schemas.microsoft.com/office/drawing/2014/main" id="{C926F678-9ACB-AA99-504F-616A2FBDE324}"/>
              </a:ext>
            </a:extLst>
          </p:cNvPr>
          <p:cNvSpPr txBox="1"/>
          <p:nvPr/>
        </p:nvSpPr>
        <p:spPr>
          <a:xfrm>
            <a:off x="8202967" y="157502"/>
            <a:ext cx="701336" cy="477054"/>
          </a:xfrm>
          <a:prstGeom prst="rect">
            <a:avLst/>
          </a:prstGeom>
          <a:noFill/>
        </p:spPr>
        <p:txBody>
          <a:bodyPr wrap="square">
            <a:spAutoFit/>
          </a:bodyPr>
          <a:lstStyle/>
          <a:p>
            <a:fld id="{D6C23E5E-1863-4A66-963A-1FD8BD7B152E}" type="slidenum">
              <a:rPr lang="ru-RU" sz="2500" spc="-1" smtClean="0">
                <a:solidFill>
                  <a:srgbClr val="415588"/>
                </a:solidFill>
                <a:latin typeface="Cambria"/>
              </a:rPr>
              <a:pPr/>
              <a:t>13</a:t>
            </a:fld>
            <a:endParaRPr lang="ru-BY" sz="2500" dirty="0"/>
          </a:p>
        </p:txBody>
      </p:sp>
    </p:spTree>
    <p:extLst>
      <p:ext uri="{BB962C8B-B14F-4D97-AF65-F5344CB8AC3E}">
        <p14:creationId xmlns:p14="http://schemas.microsoft.com/office/powerpoint/2010/main" val="115336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4DEF47B-AA1C-9BE6-5B2B-433195F8414E}"/>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901227" y="221040"/>
            <a:ext cx="5097102" cy="6270295"/>
          </a:xfrm>
        </p:spPr>
      </p:pic>
      <p:sp>
        <p:nvSpPr>
          <p:cNvPr id="6" name="Заголовок 5">
            <a:extLst>
              <a:ext uri="{FF2B5EF4-FFF2-40B4-BE49-F238E27FC236}">
                <a16:creationId xmlns:a16="http://schemas.microsoft.com/office/drawing/2014/main" id="{D3E23257-0228-0B79-26E4-16A454570FB4}"/>
              </a:ext>
            </a:extLst>
          </p:cNvPr>
          <p:cNvSpPr txBox="1">
            <a:spLocks noGrp="1"/>
          </p:cNvSpPr>
          <p:nvPr>
            <p:ph type="title"/>
          </p:nvPr>
        </p:nvSpPr>
        <p:spPr>
          <a:xfrm>
            <a:off x="8292975" y="138859"/>
            <a:ext cx="420986" cy="346249"/>
          </a:xfrm>
          <a:prstGeom prst="rect">
            <a:avLst/>
          </a:prstGeom>
          <a:noFill/>
        </p:spPr>
        <p:txBody>
          <a:bodyPr wrap="square">
            <a:spAutoFit/>
          </a:bodyPr>
          <a:lstStyle/>
          <a:p>
            <a:fld id="{D6C23E5E-1863-4A66-963A-1FD8BD7B152E}" type="slidenum">
              <a:rPr lang="ru-RU" sz="2500" spc="-1" smtClean="0">
                <a:solidFill>
                  <a:srgbClr val="415588"/>
                </a:solidFill>
                <a:latin typeface="Cambria"/>
              </a:rPr>
              <a:pPr/>
              <a:t>14</a:t>
            </a:fld>
            <a:endParaRPr lang="ru-BY" sz="2500" dirty="0"/>
          </a:p>
        </p:txBody>
      </p:sp>
    </p:spTree>
    <p:extLst>
      <p:ext uri="{BB962C8B-B14F-4D97-AF65-F5344CB8AC3E}">
        <p14:creationId xmlns:p14="http://schemas.microsoft.com/office/powerpoint/2010/main" val="397213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76D1B7-9A99-D75E-F7EF-39F1FE4A41F1}"/>
              </a:ext>
            </a:extLst>
          </p:cNvPr>
          <p:cNvSpPr>
            <a:spLocks noGrp="1"/>
          </p:cNvSpPr>
          <p:nvPr>
            <p:ph type="title"/>
          </p:nvPr>
        </p:nvSpPr>
        <p:spPr>
          <a:xfrm>
            <a:off x="1846906" y="-380245"/>
            <a:ext cx="6839533" cy="1330859"/>
          </a:xfrm>
        </p:spPr>
        <p:txBody>
          <a:bodyPr/>
          <a:lstStyle/>
          <a:p>
            <a:r>
              <a:rPr lang="ru-RU"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Возникновение образовательных отношений</a:t>
            </a:r>
            <a:endParaRPr lang="ru-BY" sz="2400" b="1" dirty="0">
              <a:solidFill>
                <a:schemeClr val="accent1">
                  <a:lumMod val="50000"/>
                </a:schemeClr>
              </a:solidFill>
            </a:endParaRPr>
          </a:p>
        </p:txBody>
      </p:sp>
      <p:sp>
        <p:nvSpPr>
          <p:cNvPr id="3" name="Объект 2">
            <a:extLst>
              <a:ext uri="{FF2B5EF4-FFF2-40B4-BE49-F238E27FC236}">
                <a16:creationId xmlns:a16="http://schemas.microsoft.com/office/drawing/2014/main" id="{D290BF19-16D5-091E-270E-A0AC0BA7CE52}"/>
              </a:ext>
            </a:extLst>
          </p:cNvPr>
          <p:cNvSpPr>
            <a:spLocks noGrp="1"/>
          </p:cNvSpPr>
          <p:nvPr>
            <p:ph/>
          </p:nvPr>
        </p:nvSpPr>
        <p:spPr>
          <a:xfrm>
            <a:off x="344033" y="950614"/>
            <a:ext cx="8483096" cy="5069940"/>
          </a:xfrm>
        </p:spPr>
        <p:txBody>
          <a:bodyPr>
            <a:normAutofit fontScale="92500" lnSpcReduction="20000"/>
          </a:bodyPr>
          <a:lstStyle/>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Подпунктом 2.1 пункта 2 статьи 55 Кодекса об образовании, устанавливающей основания и порядок возникновения образовательных отношений, предусмотрены документы, перечень и порядок представления которых установлены Кодексом об образовании и (или) иными актами законодательства. </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Так, в соответствии с </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пунктом 67 Положения об </a:t>
            </a:r>
            <a:r>
              <a:rPr lang="ru-BY" sz="1800" b="1" u="sng" dirty="0">
                <a:effectLst/>
                <a:latin typeface="Times New Roman" panose="02020603050405020304" pitchFamily="18" charset="0"/>
                <a:ea typeface="Times New Roman" panose="02020603050405020304" pitchFamily="18" charset="0"/>
                <a:cs typeface="Times New Roman" panose="02020603050405020304" pitchFamily="18" charset="0"/>
              </a:rPr>
              <a:t>учреждении общего среднего образования</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 утвержденного п</a:t>
            </a:r>
            <a:r>
              <a:rPr lang="ru-BY" sz="1800" b="1" u="sng" dirty="0" err="1">
                <a:effectLst/>
                <a:latin typeface="Times New Roman" panose="02020603050405020304" pitchFamily="18" charset="0"/>
                <a:ea typeface="Times New Roman" panose="02020603050405020304" pitchFamily="18" charset="0"/>
                <a:cs typeface="Times New Roman" panose="02020603050405020304" pitchFamily="18" charset="0"/>
              </a:rPr>
              <a:t>остановление</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м</a:t>
            </a:r>
            <a:r>
              <a:rPr lang="ru-BY" sz="1800" b="1" u="sng" dirty="0">
                <a:effectLst/>
                <a:latin typeface="Times New Roman" panose="02020603050405020304" pitchFamily="18" charset="0"/>
                <a:ea typeface="Times New Roman" panose="02020603050405020304" pitchFamily="18" charset="0"/>
                <a:cs typeface="Times New Roman" panose="02020603050405020304" pitchFamily="18" charset="0"/>
              </a:rPr>
              <a:t> Министерства образования Республики Беларусь от 19</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 сентября </a:t>
            </a:r>
            <a:r>
              <a:rPr lang="ru-BY" sz="1800" b="1" u="sng" dirty="0">
                <a:effectLst/>
                <a:latin typeface="Times New Roman" panose="02020603050405020304" pitchFamily="18" charset="0"/>
                <a:ea typeface="Times New Roman" panose="02020603050405020304" pitchFamily="18" charset="0"/>
                <a:cs typeface="Times New Roman" panose="02020603050405020304" pitchFamily="18" charset="0"/>
              </a:rPr>
              <a:t>2022 </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г. № </a:t>
            </a:r>
            <a:r>
              <a:rPr lang="ru-BY" sz="1800" b="1" u="sng" dirty="0">
                <a:effectLst/>
                <a:latin typeface="Times New Roman" panose="02020603050405020304" pitchFamily="18" charset="0"/>
                <a:ea typeface="Times New Roman" panose="02020603050405020304" pitchFamily="18" charset="0"/>
                <a:cs typeface="Times New Roman" panose="02020603050405020304" pitchFamily="18" charset="0"/>
              </a:rPr>
              <a:t>322 </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”Об учреждении общего среднего образования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прием (зачисление) лица для получения общего среднего образования осуществляется на основании </a:t>
            </a:r>
            <a:r>
              <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заявления,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которое подает законный представитель несовершеннолетнего (прием (зачисление) лица, которое достигло возраста 14 лет, в учреждение образования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для получения общего среднего образования осуществляется на основании его заявления 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согласия одного из его законных представителей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при </a:t>
            </a:r>
            <a:r>
              <a:rPr lang="ru-BY" sz="18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предъявлении</a:t>
            </a:r>
            <a:r>
              <a:rPr lang="ru-BY" sz="1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BY"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свидетельства о рождении или документа, удостоверяющего личность</a:t>
            </a:r>
            <a:r>
              <a:rPr lang="ru-BY"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BY"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BY"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медицинской справки о состоянии здоровья, справки об обучении</a:t>
            </a:r>
            <a:r>
              <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если иное не предусмотрено статьей 151 Кодекса об образовании и данным Положением. </a:t>
            </a: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пункте 75 Положения перечисляются </a:t>
            </a:r>
            <a:r>
              <a:rPr lang="ru-RU" sz="1800" b="1" u="sng" dirty="0">
                <a:effectLst/>
                <a:latin typeface="Times New Roman" panose="02020603050405020304" pitchFamily="18" charset="0"/>
                <a:ea typeface="Times New Roman" panose="02020603050405020304" pitchFamily="18" charset="0"/>
                <a:cs typeface="Times New Roman" panose="02020603050405020304" pitchFamily="18" charset="0"/>
              </a:rPr>
              <a:t>документы, которые должны храниться в личном деле учащегося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 числу которых копия свидетельства о рождении не отнесена, но предусмотрена личная карта ученика, в которой наряду с прочими сведениями указывается дата рождения ребенка. </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BY" dirty="0"/>
          </a:p>
        </p:txBody>
      </p:sp>
      <p:sp>
        <p:nvSpPr>
          <p:cNvPr id="4" name="TextBox 3">
            <a:extLst>
              <a:ext uri="{FF2B5EF4-FFF2-40B4-BE49-F238E27FC236}">
                <a16:creationId xmlns:a16="http://schemas.microsoft.com/office/drawing/2014/main" id="{505F4F9A-799A-F8D3-4B6D-ECBFCA282C08}"/>
              </a:ext>
            </a:extLst>
          </p:cNvPr>
          <p:cNvSpPr txBox="1"/>
          <p:nvPr/>
        </p:nvSpPr>
        <p:spPr>
          <a:xfrm>
            <a:off x="8202967" y="157502"/>
            <a:ext cx="701336" cy="477054"/>
          </a:xfrm>
          <a:prstGeom prst="rect">
            <a:avLst/>
          </a:prstGeom>
          <a:noFill/>
        </p:spPr>
        <p:txBody>
          <a:bodyPr wrap="square">
            <a:spAutoFit/>
          </a:bodyPr>
          <a:lstStyle/>
          <a:p>
            <a:fld id="{D6C23E5E-1863-4A66-963A-1FD8BD7B152E}" type="slidenum">
              <a:rPr lang="ru-RU" sz="2500" spc="-1" smtClean="0">
                <a:solidFill>
                  <a:srgbClr val="415588"/>
                </a:solidFill>
                <a:latin typeface="Cambria"/>
              </a:rPr>
              <a:pPr/>
              <a:t>15</a:t>
            </a:fld>
            <a:endParaRPr lang="ru-BY" sz="2500" dirty="0"/>
          </a:p>
        </p:txBody>
      </p:sp>
    </p:spTree>
    <p:extLst>
      <p:ext uri="{BB962C8B-B14F-4D97-AF65-F5344CB8AC3E}">
        <p14:creationId xmlns:p14="http://schemas.microsoft.com/office/powerpoint/2010/main" val="43371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F0E2930-8B9B-A2CD-8D4E-EE3A114CA445}"/>
              </a:ext>
            </a:extLst>
          </p:cNvPr>
          <p:cNvSpPr>
            <a:spLocks noGrp="1"/>
          </p:cNvSpPr>
          <p:nvPr>
            <p:ph type="subTitle"/>
          </p:nvPr>
        </p:nvSpPr>
        <p:spPr>
          <a:xfrm>
            <a:off x="1704512" y="1530036"/>
            <a:ext cx="7339900" cy="3730027"/>
          </a:xfrm>
        </p:spPr>
        <p:txBody>
          <a:bodyPr/>
          <a:lstStyle/>
          <a:p>
            <a:pPr algn="just"/>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Согласие субъекта персональных данных на обработку персональных данных не требуется при осуществлении в отношении него </a:t>
            </a:r>
            <a:r>
              <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rPr>
              <a:t>административных процедур</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осуществляемых учреждениями образования, в пределах установленного объема запрашиваемых документов и (или) сведений. Такая обработка осуществляется на основании абзаца двадцатого статьи 6, а в отношении специальных персональных данных – абзаца тринадцатого пункта 2 статьи 8 Закона. </a:t>
            </a:r>
          </a:p>
          <a:p>
            <a:endParaRPr lang="ru-RU" sz="1800" b="1" u="sng"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800" b="1" u="sng" dirty="0">
                <a:latin typeface="Times New Roman" panose="02020603050405020304" pitchFamily="18" charset="0"/>
                <a:ea typeface="Times New Roman" panose="02020603050405020304" pitchFamily="18" charset="0"/>
                <a:cs typeface="Times New Roman" panose="02020603050405020304" pitchFamily="18" charset="0"/>
              </a:rPr>
              <a:t>Например:</a:t>
            </a:r>
          </a:p>
          <a:p>
            <a:endParaRPr lang="ru-RU" sz="1800" b="1" u="sng"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800" i="1" dirty="0">
                <a:latin typeface="Times New Roman" panose="02020603050405020304" pitchFamily="18" charset="0"/>
                <a:cs typeface="Times New Roman" panose="02020603050405020304" pitchFamily="18" charset="0"/>
              </a:rPr>
              <a:t>Выдача дубликатов документа об образовании:</a:t>
            </a:r>
          </a:p>
          <a:p>
            <a:r>
              <a:rPr lang="ru-RU" sz="1800" i="1" dirty="0">
                <a:latin typeface="Times New Roman" panose="02020603050405020304" pitchFamily="18" charset="0"/>
                <a:cs typeface="Times New Roman" panose="02020603050405020304" pitchFamily="18" charset="0"/>
              </a:rPr>
              <a:t>-   свидетельства об общем базовом образовании</a:t>
            </a:r>
          </a:p>
          <a:p>
            <a:r>
              <a:rPr lang="ru-RU" sz="1800" i="1" dirty="0">
                <a:latin typeface="Times New Roman" panose="02020603050405020304" pitchFamily="18" charset="0"/>
                <a:cs typeface="Times New Roman" panose="02020603050405020304" pitchFamily="18" charset="0"/>
              </a:rPr>
              <a:t>-    аттестата об общем среднем образовании</a:t>
            </a:r>
          </a:p>
          <a:p>
            <a:endParaRPr lang="ru-RU" sz="1800" i="1" dirty="0">
              <a:latin typeface="Times New Roman" panose="02020603050405020304" pitchFamily="18" charset="0"/>
              <a:cs typeface="Times New Roman" panose="02020603050405020304" pitchFamily="18" charset="0"/>
            </a:endParaRPr>
          </a:p>
          <a:p>
            <a:r>
              <a:rPr lang="ru-RU" sz="1800" i="1" dirty="0">
                <a:latin typeface="Times New Roman" panose="02020603050405020304" pitchFamily="18" charset="0"/>
                <a:cs typeface="Times New Roman" panose="02020603050405020304" pitchFamily="18" charset="0"/>
              </a:rPr>
              <a:t>Выдача справки о том, что гражданин является обучающимся учреждения образования (с указанием иных необходимых сведений, которыми располагает учреждение образования)</a:t>
            </a:r>
          </a:p>
          <a:p>
            <a:endParaRPr lang="ru-RU" sz="1800" i="1" dirty="0">
              <a:latin typeface="Times New Roman" panose="02020603050405020304" pitchFamily="18" charset="0"/>
              <a:cs typeface="Times New Roman" panose="02020603050405020304" pitchFamily="18" charset="0"/>
            </a:endParaRPr>
          </a:p>
          <a:p>
            <a:r>
              <a:rPr lang="ru-RU" sz="1800" i="1" dirty="0">
                <a:latin typeface="Times New Roman" panose="02020603050405020304" pitchFamily="18" charset="0"/>
                <a:cs typeface="Times New Roman" panose="02020603050405020304" pitchFamily="18" charset="0"/>
              </a:rPr>
              <a:t>Выдача справки о месте работы и занимаемой должности</a:t>
            </a:r>
            <a:endParaRPr lang="ru-BY" sz="1800" i="1" dirty="0">
              <a:latin typeface="Times New Roman" panose="02020603050405020304" pitchFamily="18" charset="0"/>
              <a:cs typeface="Times New Roman" panose="02020603050405020304" pitchFamily="18" charset="0"/>
            </a:endParaRPr>
          </a:p>
        </p:txBody>
      </p:sp>
      <p:sp>
        <p:nvSpPr>
          <p:cNvPr id="4" name="PlaceHolder 5">
            <a:extLst>
              <a:ext uri="{FF2B5EF4-FFF2-40B4-BE49-F238E27FC236}">
                <a16:creationId xmlns:a16="http://schemas.microsoft.com/office/drawing/2014/main" id="{1CAD356F-97F5-D909-F0D4-FCD57EE76FFB}"/>
              </a:ext>
            </a:extLst>
          </p:cNvPr>
          <p:cNvSpPr>
            <a:spLocks noGrp="1"/>
          </p:cNvSpPr>
          <p:nvPr>
            <p:ph type="title"/>
          </p:nvPr>
        </p:nvSpPr>
        <p:spPr>
          <a:xfrm>
            <a:off x="457200" y="220663"/>
            <a:ext cx="8229600" cy="689299"/>
          </a:xfrm>
          <a:prstGeom prst="rect">
            <a:avLst/>
          </a:prstGeom>
          <a:noFill/>
          <a:ln w="0">
            <a:noFill/>
          </a:ln>
        </p:spPr>
        <p:txBody>
          <a:bodyPr lIns="90000" tIns="45000" rIns="90000" bIns="45000" anchor="t">
            <a:noAutofit/>
          </a:bodyPr>
          <a:lstStyle/>
          <a:p>
            <a:pPr algn="r">
              <a:lnSpc>
                <a:spcPct val="100000"/>
              </a:lnSpc>
            </a:pPr>
            <a:fld id="{D6C23E5E-1863-4A66-963A-1FD8BD7B152E}" type="slidenum">
              <a:rPr lang="ru-RU" sz="2800" b="0" strike="noStrike" spc="-1">
                <a:solidFill>
                  <a:srgbClr val="415588"/>
                </a:solidFill>
                <a:latin typeface="Cambria"/>
              </a:rPr>
              <a:t>16</a:t>
            </a:fld>
            <a:endParaRPr lang="ru-RU" sz="2800" b="0" strike="noStrike" spc="-1" dirty="0">
              <a:latin typeface="Times New Roman"/>
            </a:endParaRPr>
          </a:p>
        </p:txBody>
      </p:sp>
      <p:pic>
        <p:nvPicPr>
          <p:cNvPr id="2" name="Рисунок 1">
            <a:extLst>
              <a:ext uri="{FF2B5EF4-FFF2-40B4-BE49-F238E27FC236}">
                <a16:creationId xmlns:a16="http://schemas.microsoft.com/office/drawing/2014/main" id="{3DA9B91C-E4D5-94D8-B87D-138E33C07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88335"/>
            <a:ext cx="1620570" cy="2780791"/>
          </a:xfrm>
          <a:prstGeom prst="rect">
            <a:avLst/>
          </a:prstGeom>
        </p:spPr>
      </p:pic>
    </p:spTree>
    <p:extLst>
      <p:ext uri="{BB962C8B-B14F-4D97-AF65-F5344CB8AC3E}">
        <p14:creationId xmlns:p14="http://schemas.microsoft.com/office/powerpoint/2010/main" val="419805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D88FA-658F-2F1B-5CFF-2673D1483FBC}"/>
              </a:ext>
            </a:extLst>
          </p:cNvPr>
          <p:cNvSpPr>
            <a:spLocks noGrp="1"/>
          </p:cNvSpPr>
          <p:nvPr>
            <p:ph type="title"/>
          </p:nvPr>
        </p:nvSpPr>
        <p:spPr>
          <a:xfrm>
            <a:off x="1136342" y="870012"/>
            <a:ext cx="7550098" cy="601308"/>
          </a:xfrm>
        </p:spPr>
        <p:txBody>
          <a:bodyPr/>
          <a:lstStyle/>
          <a:p>
            <a:r>
              <a:rPr lang="ru-RU" sz="2600" b="1" dirty="0">
                <a:solidFill>
                  <a:schemeClr val="accent1">
                    <a:lumMod val="75000"/>
                  </a:schemeClr>
                </a:solidFill>
                <a:latin typeface="Times New Roman" panose="02020603050405020304" pitchFamily="18" charset="0"/>
                <a:cs typeface="Times New Roman" panose="02020603050405020304" pitchFamily="18" charset="0"/>
              </a:rPr>
              <a:t>Согласие как правовое основание обработки персональных данных</a:t>
            </a:r>
            <a:endParaRPr lang="ru-BY" sz="2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786D3A77-156D-DF6F-36A9-0C994B9A9DB8}"/>
              </a:ext>
            </a:extLst>
          </p:cNvPr>
          <p:cNvSpPr>
            <a:spLocks noGrp="1"/>
          </p:cNvSpPr>
          <p:nvPr>
            <p:ph type="subTitle"/>
          </p:nvPr>
        </p:nvSpPr>
        <p:spPr>
          <a:xfrm>
            <a:off x="457200" y="1604520"/>
            <a:ext cx="8482614" cy="4157088"/>
          </a:xfrm>
        </p:spPr>
        <p:txBody>
          <a:bodyPr/>
          <a:lstStyle/>
          <a:p>
            <a:pPr>
              <a:buFont typeface="Wingdings" panose="05000000000000000000" pitchFamily="2" charset="2"/>
              <a:buChar char="Ø"/>
            </a:pPr>
            <a:r>
              <a:rPr lang="ru-RU" sz="2600" b="0" i="0" dirty="0">
                <a:solidFill>
                  <a:srgbClr val="242424"/>
                </a:solidFill>
                <a:effectLst/>
                <a:latin typeface="Times New Roman" panose="02020603050405020304" pitchFamily="18" charset="0"/>
              </a:rPr>
              <a:t>По общему правилу, обработка персональных данных осуществляется с согласия субъекта персональных данных. Законодательство устанавливает случаи, когда такое согласие не требуется </a:t>
            </a:r>
            <a:r>
              <a:rPr lang="ru-RU" sz="2600" b="0" i="0" dirty="0">
                <a:solidFill>
                  <a:srgbClr val="242424"/>
                </a:solidFill>
                <a:effectLst/>
                <a:latin typeface="Times New Roman" panose="02020603050405020304" pitchFamily="18" charset="0"/>
                <a:cs typeface="Times New Roman" panose="02020603050405020304" pitchFamily="18" charset="0"/>
              </a:rPr>
              <a:t>(</a:t>
            </a:r>
            <a:r>
              <a:rPr lang="ru-RU" sz="2600" dirty="0">
                <a:effectLst/>
                <a:latin typeface="Times New Roman" panose="02020603050405020304" pitchFamily="18" charset="0"/>
                <a:cs typeface="Times New Roman" panose="02020603050405020304" pitchFamily="18" charset="0"/>
              </a:rPr>
              <a:t>ч. 1 п. 3 ст. 4</a:t>
            </a:r>
            <a:r>
              <a:rPr lang="ru-RU" sz="2600" b="0" i="0" dirty="0">
                <a:solidFill>
                  <a:srgbClr val="242424"/>
                </a:solidFill>
                <a:effectLst/>
                <a:latin typeface="Times New Roman" panose="02020603050405020304" pitchFamily="18" charset="0"/>
                <a:cs typeface="Times New Roman" panose="02020603050405020304" pitchFamily="18" charset="0"/>
              </a:rPr>
              <a:t>, </a:t>
            </a:r>
            <a:r>
              <a:rPr lang="ru-RU" sz="2600" dirty="0">
                <a:effectLst/>
                <a:latin typeface="Times New Roman" panose="02020603050405020304" pitchFamily="18" charset="0"/>
                <a:cs typeface="Times New Roman" panose="02020603050405020304" pitchFamily="18" charset="0"/>
              </a:rPr>
              <a:t>ст. 6</a:t>
            </a:r>
            <a:r>
              <a:rPr lang="ru-RU" sz="2600" b="0" i="0" dirty="0">
                <a:solidFill>
                  <a:srgbClr val="242424"/>
                </a:solidFill>
                <a:effectLst/>
                <a:latin typeface="Times New Roman" panose="02020603050405020304" pitchFamily="18" charset="0"/>
                <a:cs typeface="Times New Roman" panose="02020603050405020304" pitchFamily="18" charset="0"/>
              </a:rPr>
              <a:t>, </a:t>
            </a:r>
            <a:r>
              <a:rPr lang="ru-RU" sz="2600" dirty="0">
                <a:effectLst/>
                <a:latin typeface="Times New Roman" panose="02020603050405020304" pitchFamily="18" charset="0"/>
                <a:cs typeface="Times New Roman" panose="02020603050405020304" pitchFamily="18" charset="0"/>
              </a:rPr>
              <a:t>п. 2 ст. 8</a:t>
            </a:r>
            <a:r>
              <a:rPr lang="ru-RU" sz="2600" b="0" i="0" dirty="0">
                <a:solidFill>
                  <a:srgbClr val="242424"/>
                </a:solidFill>
                <a:effectLst/>
                <a:latin typeface="Times New Roman" panose="02020603050405020304" pitchFamily="18" charset="0"/>
                <a:cs typeface="Times New Roman" panose="02020603050405020304" pitchFamily="18" charset="0"/>
              </a:rPr>
              <a:t> Закона о персональных данных).</a:t>
            </a:r>
            <a:endParaRPr lang="en-US" sz="2600" b="0" i="0" dirty="0">
              <a:solidFill>
                <a:srgbClr val="242424"/>
              </a:solidFill>
              <a:effectLst/>
              <a:latin typeface="Times New Roman" panose="02020603050405020304" pitchFamily="18" charset="0"/>
              <a:cs typeface="Times New Roman" panose="02020603050405020304" pitchFamily="18" charset="0"/>
            </a:endParaRPr>
          </a:p>
          <a:p>
            <a:endParaRPr lang="ru-RU" sz="2600" b="0" i="0" dirty="0">
              <a:solidFill>
                <a:srgbClr val="242424"/>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2600" b="0" i="0" dirty="0">
                <a:solidFill>
                  <a:srgbClr val="242424"/>
                </a:solidFill>
                <a:effectLst/>
                <a:latin typeface="Times New Roman" panose="02020603050405020304" pitchFamily="18" charset="0"/>
              </a:rPr>
              <a:t> Нельзя брать согласие субъекта в любой ситуации, когда нужно обработать персональные данные.</a:t>
            </a:r>
            <a:endParaRPr lang="ru-BY" sz="2600" dirty="0"/>
          </a:p>
        </p:txBody>
      </p:sp>
      <p:sp>
        <p:nvSpPr>
          <p:cNvPr id="4" name="PlaceHolder 5">
            <a:extLst>
              <a:ext uri="{FF2B5EF4-FFF2-40B4-BE49-F238E27FC236}">
                <a16:creationId xmlns:a16="http://schemas.microsoft.com/office/drawing/2014/main" id="{F04F5FFB-7CA4-6E5A-2C68-42F9B05A83C8}"/>
              </a:ext>
            </a:extLst>
          </p:cNvPr>
          <p:cNvSpPr txBox="1">
            <a:spLocks/>
          </p:cNvSpPr>
          <p:nvPr/>
        </p:nvSpPr>
        <p:spPr>
          <a:xfrm>
            <a:off x="7848720" y="147240"/>
            <a:ext cx="794880" cy="502920"/>
          </a:xfrm>
          <a:prstGeom prst="rect">
            <a:avLst/>
          </a:prstGeom>
          <a:noFill/>
          <a:ln w="0">
            <a:noFill/>
          </a:ln>
        </p:spPr>
        <p:txBody>
          <a:bodyPr lIns="90000" tIns="45000" rIns="90000" bIns="45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D6C23E5E-1863-4A66-963A-1FD8BD7B152E}" type="slidenum">
              <a:rPr lang="ru-RU" sz="2800" spc="-1" smtClean="0">
                <a:solidFill>
                  <a:srgbClr val="415588"/>
                </a:solidFill>
                <a:latin typeface="Cambria"/>
              </a:rPr>
              <a:pPr algn="r">
                <a:lnSpc>
                  <a:spcPct val="100000"/>
                </a:lnSpc>
              </a:pPr>
              <a:t>17</a:t>
            </a:fld>
            <a:endParaRPr lang="ru-RU" sz="2800" spc="-1" dirty="0">
              <a:latin typeface="Times New Roman"/>
            </a:endParaRPr>
          </a:p>
        </p:txBody>
      </p:sp>
    </p:spTree>
    <p:extLst>
      <p:ext uri="{BB962C8B-B14F-4D97-AF65-F5344CB8AC3E}">
        <p14:creationId xmlns:p14="http://schemas.microsoft.com/office/powerpoint/2010/main" val="287874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1128600" y="896646"/>
            <a:ext cx="7515000" cy="632446"/>
          </a:xfrm>
          <a:prstGeom prst="rect">
            <a:avLst/>
          </a:prstGeom>
          <a:noFill/>
          <a:ln w="0">
            <a:noFill/>
          </a:ln>
        </p:spPr>
        <p:txBody>
          <a:bodyPr lIns="90000" tIns="45000" rIns="90000" bIns="45000" anchor="t">
            <a:noAutofit/>
          </a:bodyPr>
          <a:lstStyle/>
          <a:p>
            <a:pPr>
              <a:lnSpc>
                <a:spcPct val="90000"/>
              </a:lnSpc>
            </a:pPr>
            <a:r>
              <a:rPr lang="ru-RU" sz="2200" b="1" dirty="0">
                <a:solidFill>
                  <a:srgbClr val="002060"/>
                </a:solidFill>
              </a:rPr>
              <a:t>Согласие на обработку персональных данных</a:t>
            </a:r>
            <a:endParaRPr lang="ru-RU" sz="2200" b="0" strike="noStrike" spc="-1" dirty="0">
              <a:solidFill>
                <a:srgbClr val="002060"/>
              </a:solidFill>
              <a:latin typeface="Arial"/>
            </a:endParaRPr>
          </a:p>
        </p:txBody>
      </p:sp>
      <p:sp>
        <p:nvSpPr>
          <p:cNvPr id="127"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fld id="{9DF0E8FB-8E91-4726-9B43-3EAB2F0E7D2C}" type="slidenum">
              <a:rPr lang="ru-RU" sz="2800" b="0" strike="noStrike" spc="-1">
                <a:solidFill>
                  <a:srgbClr val="415588"/>
                </a:solidFill>
                <a:latin typeface="Cambria"/>
              </a:rPr>
              <a:t>18</a:t>
            </a:fld>
            <a:endParaRPr lang="ru-RU" sz="2800" b="0" strike="noStrike" spc="-1">
              <a:latin typeface="Times New Roman"/>
            </a:endParaRPr>
          </a:p>
        </p:txBody>
      </p:sp>
      <p:sp>
        <p:nvSpPr>
          <p:cNvPr id="7" name="Овал 6">
            <a:extLst>
              <a:ext uri="{FF2B5EF4-FFF2-40B4-BE49-F238E27FC236}">
                <a16:creationId xmlns:a16="http://schemas.microsoft.com/office/drawing/2014/main" id="{A8B5922B-EF3F-4F49-8A94-25AF1441A46C}"/>
              </a:ext>
            </a:extLst>
          </p:cNvPr>
          <p:cNvSpPr/>
          <p:nvPr/>
        </p:nvSpPr>
        <p:spPr>
          <a:xfrm>
            <a:off x="2864962" y="1473693"/>
            <a:ext cx="3590488" cy="704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t>Согласие </a:t>
            </a:r>
            <a:endParaRPr lang="ru-BY" sz="2200" b="1" dirty="0"/>
          </a:p>
        </p:txBody>
      </p:sp>
      <p:sp>
        <p:nvSpPr>
          <p:cNvPr id="9" name="Объект 8">
            <a:extLst>
              <a:ext uri="{FF2B5EF4-FFF2-40B4-BE49-F238E27FC236}">
                <a16:creationId xmlns:a16="http://schemas.microsoft.com/office/drawing/2014/main" id="{4AEEB2BA-FA89-4AA8-AF0C-F9A1F9FA30B0}"/>
              </a:ext>
            </a:extLst>
          </p:cNvPr>
          <p:cNvSpPr>
            <a:spLocks noGrp="1"/>
          </p:cNvSpPr>
          <p:nvPr>
            <p:ph/>
          </p:nvPr>
        </p:nvSpPr>
        <p:spPr>
          <a:xfrm>
            <a:off x="639315" y="2562445"/>
            <a:ext cx="2379093" cy="7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sz="2200" b="1" dirty="0"/>
              <a:t>Свободное</a:t>
            </a:r>
            <a:endParaRPr lang="ru-BY" sz="2200" b="1" dirty="0"/>
          </a:p>
        </p:txBody>
      </p:sp>
      <p:sp>
        <p:nvSpPr>
          <p:cNvPr id="10" name="Прямоугольник 9">
            <a:extLst>
              <a:ext uri="{FF2B5EF4-FFF2-40B4-BE49-F238E27FC236}">
                <a16:creationId xmlns:a16="http://schemas.microsoft.com/office/drawing/2014/main" id="{49A47D49-D332-461A-A185-CE16ABD9F323}"/>
              </a:ext>
            </a:extLst>
          </p:cNvPr>
          <p:cNvSpPr/>
          <p:nvPr/>
        </p:nvSpPr>
        <p:spPr>
          <a:xfrm>
            <a:off x="639315" y="4236976"/>
            <a:ext cx="2290194" cy="1382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Дано добровольно, без принуждения</a:t>
            </a:r>
            <a:endParaRPr lang="ru-BY" dirty="0"/>
          </a:p>
        </p:txBody>
      </p:sp>
      <p:sp>
        <p:nvSpPr>
          <p:cNvPr id="11" name="Прямоугольник: скругленные углы 10">
            <a:extLst>
              <a:ext uri="{FF2B5EF4-FFF2-40B4-BE49-F238E27FC236}">
                <a16:creationId xmlns:a16="http://schemas.microsoft.com/office/drawing/2014/main" id="{4CADEE79-FC8B-4928-ACC0-D70BD502CD86}"/>
              </a:ext>
            </a:extLst>
          </p:cNvPr>
          <p:cNvSpPr/>
          <p:nvPr/>
        </p:nvSpPr>
        <p:spPr>
          <a:xfrm>
            <a:off x="3249227" y="2565153"/>
            <a:ext cx="2672179" cy="792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t>Однозначное</a:t>
            </a:r>
            <a:endParaRPr lang="ru-BY" sz="2200" b="1" dirty="0"/>
          </a:p>
        </p:txBody>
      </p:sp>
      <p:sp>
        <p:nvSpPr>
          <p:cNvPr id="12" name="Прямоугольник: скругленные углы 11">
            <a:extLst>
              <a:ext uri="{FF2B5EF4-FFF2-40B4-BE49-F238E27FC236}">
                <a16:creationId xmlns:a16="http://schemas.microsoft.com/office/drawing/2014/main" id="{E89B30B7-D417-4644-873C-CA96E059328D}"/>
              </a:ext>
            </a:extLst>
          </p:cNvPr>
          <p:cNvSpPr/>
          <p:nvPr/>
        </p:nvSpPr>
        <p:spPr>
          <a:xfrm>
            <a:off x="6072326" y="2587966"/>
            <a:ext cx="2965142" cy="77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t>Информированное</a:t>
            </a:r>
            <a:endParaRPr lang="ru-BY" sz="2200" b="1" dirty="0"/>
          </a:p>
        </p:txBody>
      </p:sp>
      <p:sp>
        <p:nvSpPr>
          <p:cNvPr id="13" name="Прямоугольник 12">
            <a:extLst>
              <a:ext uri="{FF2B5EF4-FFF2-40B4-BE49-F238E27FC236}">
                <a16:creationId xmlns:a16="http://schemas.microsoft.com/office/drawing/2014/main" id="{BDC1540C-B791-4A1D-A7ED-EF0B0FFE8C0C}"/>
              </a:ext>
            </a:extLst>
          </p:cNvPr>
          <p:cNvSpPr/>
          <p:nvPr/>
        </p:nvSpPr>
        <p:spPr>
          <a:xfrm>
            <a:off x="3249227" y="4236976"/>
            <a:ext cx="2734323" cy="1382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Дано без сомнений, бесспорное</a:t>
            </a:r>
            <a:endParaRPr lang="ru-BY" dirty="0"/>
          </a:p>
        </p:txBody>
      </p:sp>
      <p:sp>
        <p:nvSpPr>
          <p:cNvPr id="16" name="Прямоугольник 15">
            <a:extLst>
              <a:ext uri="{FF2B5EF4-FFF2-40B4-BE49-F238E27FC236}">
                <a16:creationId xmlns:a16="http://schemas.microsoft.com/office/drawing/2014/main" id="{F48B6236-C453-4DCC-9039-DC419A3B16FF}"/>
              </a:ext>
            </a:extLst>
          </p:cNvPr>
          <p:cNvSpPr/>
          <p:nvPr/>
        </p:nvSpPr>
        <p:spPr>
          <a:xfrm>
            <a:off x="6188428" y="4236976"/>
            <a:ext cx="2635976" cy="1382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Вы понимаете, на что именно вы даете согласие</a:t>
            </a:r>
            <a:endParaRPr lang="ru-BY" dirty="0"/>
          </a:p>
        </p:txBody>
      </p:sp>
      <p:cxnSp>
        <p:nvCxnSpPr>
          <p:cNvPr id="4" name="Прямая со стрелкой 3">
            <a:extLst>
              <a:ext uri="{FF2B5EF4-FFF2-40B4-BE49-F238E27FC236}">
                <a16:creationId xmlns:a16="http://schemas.microsoft.com/office/drawing/2014/main" id="{40863E5B-AEDA-424E-B488-0E76BE585CE4}"/>
              </a:ext>
            </a:extLst>
          </p:cNvPr>
          <p:cNvCxnSpPr>
            <a:stCxn id="7" idx="4"/>
          </p:cNvCxnSpPr>
          <p:nvPr/>
        </p:nvCxnSpPr>
        <p:spPr>
          <a:xfrm flipH="1">
            <a:off x="2325950" y="2178369"/>
            <a:ext cx="2334256" cy="38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98B0B3AA-9427-4138-B68C-E4609B27A3BD}"/>
              </a:ext>
            </a:extLst>
          </p:cNvPr>
          <p:cNvCxnSpPr>
            <a:stCxn id="7" idx="4"/>
            <a:endCxn id="11" idx="0"/>
          </p:cNvCxnSpPr>
          <p:nvPr/>
        </p:nvCxnSpPr>
        <p:spPr>
          <a:xfrm flipH="1">
            <a:off x="4585317" y="2178369"/>
            <a:ext cx="74889" cy="386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6C59B0E1-1F5F-43DD-A4B2-CAA8A553D820}"/>
              </a:ext>
            </a:extLst>
          </p:cNvPr>
          <p:cNvCxnSpPr>
            <a:stCxn id="7" idx="4"/>
          </p:cNvCxnSpPr>
          <p:nvPr/>
        </p:nvCxnSpPr>
        <p:spPr>
          <a:xfrm>
            <a:off x="4660206" y="2178369"/>
            <a:ext cx="2597290" cy="38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39FAF9F9-5C2B-4EAF-88FA-2DBE4E58482F}"/>
              </a:ext>
            </a:extLst>
          </p:cNvPr>
          <p:cNvCxnSpPr>
            <a:stCxn id="9" idx="2"/>
            <a:endCxn id="10" idx="0"/>
          </p:cNvCxnSpPr>
          <p:nvPr/>
        </p:nvCxnSpPr>
        <p:spPr>
          <a:xfrm flipH="1">
            <a:off x="1784412" y="3358045"/>
            <a:ext cx="44450" cy="87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50851F9F-3459-4435-AE4B-5EF6D59D3884}"/>
              </a:ext>
            </a:extLst>
          </p:cNvPr>
          <p:cNvCxnSpPr>
            <a:stCxn id="11" idx="2"/>
            <a:endCxn id="13" idx="0"/>
          </p:cNvCxnSpPr>
          <p:nvPr/>
        </p:nvCxnSpPr>
        <p:spPr>
          <a:xfrm>
            <a:off x="4585317" y="3358045"/>
            <a:ext cx="31072" cy="87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D4A76DB5-939D-4594-949B-B95D83A14705}"/>
              </a:ext>
            </a:extLst>
          </p:cNvPr>
          <p:cNvCxnSpPr>
            <a:stCxn id="12" idx="2"/>
          </p:cNvCxnSpPr>
          <p:nvPr/>
        </p:nvCxnSpPr>
        <p:spPr>
          <a:xfrm>
            <a:off x="7554897" y="3358045"/>
            <a:ext cx="71021" cy="87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128600" y="956160"/>
            <a:ext cx="7515000" cy="795600"/>
          </a:xfrm>
          <a:prstGeom prst="rect">
            <a:avLst/>
          </a:prstGeom>
          <a:noFill/>
          <a:ln w="0">
            <a:noFill/>
          </a:ln>
        </p:spPr>
        <p:txBody>
          <a:bodyPr lIns="90000" tIns="45000" rIns="90000" bIns="45000" anchor="t">
            <a:noAutofit/>
          </a:bodyPr>
          <a:lstStyle/>
          <a:p>
            <a:pPr>
              <a:lnSpc>
                <a:spcPct val="90000"/>
              </a:lnSpc>
            </a:pPr>
            <a:br>
              <a:rPr dirty="0"/>
            </a:br>
            <a:endParaRPr lang="ru-RU" sz="2400" b="0" strike="noStrike" spc="-1" dirty="0">
              <a:latin typeface="Arial"/>
            </a:endParaRPr>
          </a:p>
        </p:txBody>
      </p:sp>
      <p:sp>
        <p:nvSpPr>
          <p:cNvPr id="134" name="PlaceHolder 2"/>
          <p:cNvSpPr>
            <a:spLocks noGrp="1"/>
          </p:cNvSpPr>
          <p:nvPr>
            <p:ph/>
          </p:nvPr>
        </p:nvSpPr>
        <p:spPr>
          <a:xfrm>
            <a:off x="310718" y="1189608"/>
            <a:ext cx="6516210" cy="5051394"/>
          </a:xfrm>
          <a:prstGeom prst="rect">
            <a:avLst/>
          </a:prstGeom>
          <a:noFill/>
          <a:ln w="0">
            <a:noFill/>
          </a:ln>
        </p:spPr>
        <p:txBody>
          <a:bodyPr lIns="90000" tIns="45000" rIns="90000" bIns="45000" anchor="t">
            <a:normAutofit fontScale="88000" lnSpcReduction="10000"/>
          </a:bodyPr>
          <a:lstStyle/>
          <a:p>
            <a:pPr>
              <a:spcBef>
                <a:spcPts val="0"/>
              </a:spcBef>
              <a:buFont typeface="Wingdings" panose="05000000000000000000" pitchFamily="2" charset="2"/>
              <a:buChar char="Ø"/>
            </a:pPr>
            <a:r>
              <a:rPr lang="ru-RU" sz="2100" dirty="0">
                <a:latin typeface="Times New Roman" panose="02020603050405020304" pitchFamily="18" charset="0"/>
                <a:cs typeface="Times New Roman" panose="02020603050405020304" pitchFamily="18" charset="0"/>
              </a:rPr>
              <a:t>• Не допустимо  получать одно согласие на достижение всех целей. Если ВУЗ заинтересован в получении согласия на несколько несвязанных между собой целей обработки, то он обязан получать согласие на каждую цель по отдельности.</a:t>
            </a:r>
          </a:p>
          <a:p>
            <a:pPr marL="0" indent="0">
              <a:spcBef>
                <a:spcPts val="0"/>
              </a:spcBef>
              <a:buNone/>
            </a:pPr>
            <a:endParaRPr lang="ru-RU" sz="2400" b="1" dirty="0">
              <a:solidFill>
                <a:srgbClr val="002060"/>
              </a:solidFill>
              <a:latin typeface="Times New Roman" panose="02020603050405020304" pitchFamily="18" charset="0"/>
            </a:endParaRPr>
          </a:p>
          <a:p>
            <a:pPr marL="0" indent="0">
              <a:spcBef>
                <a:spcPts val="0"/>
              </a:spcBef>
              <a:buNone/>
            </a:pPr>
            <a:r>
              <a:rPr lang="ru-RU" sz="2400" b="1" dirty="0">
                <a:solidFill>
                  <a:srgbClr val="002060"/>
                </a:solidFill>
                <a:latin typeface="Times New Roman" panose="02020603050405020304" pitchFamily="18" charset="0"/>
              </a:rPr>
              <a:t>Согласие может быть дано в одной из следующих форм:</a:t>
            </a:r>
            <a:r>
              <a:rPr lang="ru-RU" sz="2100" dirty="0">
                <a:latin typeface="Times New Roman" panose="02020603050405020304" pitchFamily="18" charset="0"/>
                <a:cs typeface="Times New Roman" panose="02020603050405020304" pitchFamily="18" charset="0"/>
              </a:rPr>
              <a:t> </a:t>
            </a:r>
          </a:p>
          <a:p>
            <a:pPr marL="0" indent="0">
              <a:buNone/>
            </a:pPr>
            <a:r>
              <a:rPr lang="ru-RU" sz="2000" b="0" i="0" dirty="0">
                <a:solidFill>
                  <a:srgbClr val="242424"/>
                </a:solidFill>
                <a:effectLst/>
                <a:latin typeface="Times New Roman" panose="02020603050405020304" pitchFamily="18" charset="0"/>
              </a:rPr>
              <a:t>1) в письменной форме;</a:t>
            </a:r>
            <a:endParaRPr lang="ru-RU" sz="2000" dirty="0">
              <a:effectLst/>
            </a:endParaRPr>
          </a:p>
          <a:p>
            <a:pPr marL="0" indent="0">
              <a:buNone/>
            </a:pPr>
            <a:r>
              <a:rPr lang="ru-RU" sz="2000" b="0" i="0" dirty="0">
                <a:solidFill>
                  <a:srgbClr val="242424"/>
                </a:solidFill>
                <a:effectLst/>
                <a:latin typeface="Times New Roman" panose="02020603050405020304" pitchFamily="18" charset="0"/>
              </a:rPr>
              <a:t>2) в форме электронного документа (</a:t>
            </a:r>
            <a:r>
              <a:rPr lang="ru-RU" sz="2000" b="0" i="0" dirty="0">
                <a:solidFill>
                  <a:srgbClr val="002060"/>
                </a:solidFill>
                <a:effectLst/>
                <a:latin typeface="Times New Roman" panose="02020603050405020304" pitchFamily="18" charset="0"/>
              </a:rPr>
              <a:t>ст. 16, 17</a:t>
            </a:r>
            <a:r>
              <a:rPr lang="ru-RU" sz="2000" dirty="0">
                <a:solidFill>
                  <a:srgbClr val="002060"/>
                </a:solidFill>
                <a:effectLst/>
              </a:rPr>
              <a:t> </a:t>
            </a:r>
            <a:r>
              <a:rPr lang="ru-RU" sz="2000" b="0" i="0" dirty="0">
                <a:solidFill>
                  <a:srgbClr val="242424"/>
                </a:solidFill>
                <a:effectLst/>
                <a:latin typeface="Times New Roman" panose="02020603050405020304" pitchFamily="18" charset="0"/>
              </a:rPr>
              <a:t>Закона об электронном документе и ЭЦП);</a:t>
            </a:r>
            <a:endParaRPr lang="ru-RU" sz="2000" dirty="0">
              <a:effectLst/>
            </a:endParaRPr>
          </a:p>
          <a:p>
            <a:pPr marL="0" indent="0">
              <a:buNone/>
            </a:pPr>
            <a:r>
              <a:rPr lang="ru-RU" sz="2000" b="0" i="0" dirty="0">
                <a:solidFill>
                  <a:srgbClr val="242424"/>
                </a:solidFill>
                <a:effectLst/>
                <a:latin typeface="Times New Roman" panose="02020603050405020304" pitchFamily="18" charset="0"/>
              </a:rPr>
              <a:t>3) в другой электронной форме:</a:t>
            </a:r>
            <a:endParaRPr lang="ru-RU" sz="2000" dirty="0">
              <a:effectLst/>
            </a:endParaRPr>
          </a:p>
          <a:p>
            <a:r>
              <a:rPr lang="ru-RU" sz="2000" b="0" i="0" dirty="0">
                <a:solidFill>
                  <a:srgbClr val="242424"/>
                </a:solidFill>
                <a:effectLst/>
                <a:latin typeface="Times New Roman" panose="02020603050405020304" pitchFamily="18" charset="0"/>
              </a:rPr>
              <a:t>- путем введения кода, полученного в </a:t>
            </a:r>
            <a:r>
              <a:rPr lang="ru-RU" sz="2000" b="0" i="0" dirty="0" err="1">
                <a:solidFill>
                  <a:srgbClr val="242424"/>
                </a:solidFill>
                <a:effectLst/>
                <a:latin typeface="Times New Roman" panose="02020603050405020304" pitchFamily="18" charset="0"/>
              </a:rPr>
              <a:t>СМС-сообщении</a:t>
            </a:r>
            <a:r>
              <a:rPr lang="ru-RU" sz="2000" b="0" i="0" dirty="0">
                <a:solidFill>
                  <a:srgbClr val="242424"/>
                </a:solidFill>
                <a:effectLst/>
                <a:latin typeface="Times New Roman" panose="02020603050405020304" pitchFamily="18" charset="0"/>
              </a:rPr>
              <a:t> или в письме на электронную почту;</a:t>
            </a:r>
            <a:endParaRPr lang="ru-RU" sz="2000" dirty="0">
              <a:effectLst/>
            </a:endParaRPr>
          </a:p>
          <a:p>
            <a:r>
              <a:rPr lang="ru-RU" sz="2000" b="0" i="0" dirty="0">
                <a:solidFill>
                  <a:srgbClr val="242424"/>
                </a:solidFill>
                <a:effectLst/>
                <a:latin typeface="Times New Roman" panose="02020603050405020304" pitchFamily="18" charset="0"/>
              </a:rPr>
              <a:t>- путем проставления соответствующей отметки на интернет-сайте.</a:t>
            </a:r>
            <a:endParaRPr lang="ru-RU" sz="2000" dirty="0">
              <a:effectLst/>
            </a:endParaRPr>
          </a:p>
          <a:p>
            <a:r>
              <a:rPr lang="ru-RU" sz="2000" b="0" i="0" dirty="0">
                <a:solidFill>
                  <a:srgbClr val="242424"/>
                </a:solidFill>
                <a:effectLst/>
                <a:latin typeface="Times New Roman" panose="02020603050405020304" pitchFamily="18" charset="0"/>
              </a:rPr>
              <a:t>- другими способами. Главное, чтобы такой способ позволял установить факт получения согласия.</a:t>
            </a:r>
            <a:endParaRPr lang="ru-RU" sz="2000" dirty="0">
              <a:effectLst/>
            </a:endParaRPr>
          </a:p>
          <a:p>
            <a:endParaRPr lang="ru-RU" sz="2100" dirty="0">
              <a:latin typeface="Times New Roman" panose="02020603050405020304" pitchFamily="18" charset="0"/>
              <a:cs typeface="Times New Roman" panose="02020603050405020304" pitchFamily="18" charset="0"/>
            </a:endParaRPr>
          </a:p>
          <a:p>
            <a:pPr marL="0" indent="0">
              <a:buNone/>
            </a:pPr>
            <a:endParaRPr lang="ru-RU" sz="1600" b="0" strike="noStrike" spc="-1" dirty="0">
              <a:latin typeface="Arial"/>
            </a:endParaRPr>
          </a:p>
        </p:txBody>
      </p:sp>
      <p:sp>
        <p:nvSpPr>
          <p:cNvPr id="135" name="PlaceHolder 3"/>
          <p:cNvSpPr>
            <a:spLocks noGrp="1"/>
          </p:cNvSpPr>
          <p:nvPr>
            <p:ph type="dt"/>
          </p:nvPr>
        </p:nvSpPr>
        <p:spPr>
          <a:xfrm>
            <a:off x="6753960" y="345960"/>
            <a:ext cx="945360" cy="304200"/>
          </a:xfrm>
          <a:prstGeom prst="rect">
            <a:avLst/>
          </a:prstGeom>
          <a:noFill/>
          <a:ln w="0">
            <a:noFill/>
          </a:ln>
        </p:spPr>
        <p:txBody>
          <a:bodyPr lIns="90000" tIns="45000" rIns="90000" bIns="45000" anchor="ctr">
            <a:noAutofit/>
          </a:bodyPr>
          <a:lstStyle/>
          <a:p>
            <a:pPr algn="r">
              <a:lnSpc>
                <a:spcPct val="100000"/>
              </a:lnSpc>
            </a:pPr>
            <a:endParaRPr lang="ru-RU" sz="1200" b="0" strike="noStrike" spc="-1" dirty="0">
              <a:latin typeface="Times New Roman"/>
            </a:endParaRPr>
          </a:p>
        </p:txBody>
      </p:sp>
      <p:sp>
        <p:nvSpPr>
          <p:cNvPr id="137"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fld id="{D0FC042D-FDA4-4666-9E06-8D6F0204B55A}" type="slidenum">
              <a:rPr lang="ru-RU" sz="2800" b="0" strike="noStrike" spc="-1">
                <a:solidFill>
                  <a:srgbClr val="415588"/>
                </a:solidFill>
                <a:latin typeface="Cambria"/>
              </a:rPr>
              <a:t>19</a:t>
            </a:fld>
            <a:endParaRPr lang="ru-RU" sz="2800" b="0" strike="noStrike" spc="-1">
              <a:latin typeface="Times New Roman"/>
            </a:endParaRPr>
          </a:p>
        </p:txBody>
      </p:sp>
      <p:pic>
        <p:nvPicPr>
          <p:cNvPr id="3" name="Рисунок 2">
            <a:extLst>
              <a:ext uri="{FF2B5EF4-FFF2-40B4-BE49-F238E27FC236}">
                <a16:creationId xmlns:a16="http://schemas.microsoft.com/office/drawing/2014/main" id="{7880697C-B6D1-7700-86A8-B41B7C29E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928" y="1083076"/>
            <a:ext cx="2317072" cy="22045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1012054" y="825622"/>
            <a:ext cx="7954392" cy="1189607"/>
          </a:xfrm>
          <a:prstGeom prst="rect">
            <a:avLst/>
          </a:prstGeom>
          <a:noFill/>
          <a:ln w="0">
            <a:noFill/>
          </a:ln>
        </p:spPr>
        <p:txBody>
          <a:bodyPr vert="horz" lIns="67500" tIns="33750" rIns="67500" bIns="33750" rtlCol="0" anchor="t">
            <a:noAutofit/>
          </a:bodyPr>
          <a:lstStyle/>
          <a:p>
            <a:pPr>
              <a:lnSpc>
                <a:spcPct val="90000"/>
              </a:lnSpc>
            </a:pPr>
            <a:r>
              <a:rPr lang="ru-RU" sz="2400" b="1" dirty="0">
                <a:solidFill>
                  <a:schemeClr val="accent1">
                    <a:lumMod val="75000"/>
                  </a:schemeClr>
                </a:solidFill>
                <a:latin typeface="Times New Roman" panose="02020603050405020304" pitchFamily="18" charset="0"/>
                <a:cs typeface="Times New Roman" panose="02020603050405020304" pitchFamily="18" charset="0"/>
              </a:rPr>
              <a:t>Национальный центр защиты персональных данных является уполномоченным органом по защите прав субъектов персональных данных </a:t>
            </a:r>
            <a:endParaRPr lang="ru-RU" sz="2400" spc="-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PlaceHolder 5"/>
          <p:cNvSpPr>
            <a:spLocks noGrp="1"/>
          </p:cNvSpPr>
          <p:nvPr>
            <p:ph type="sldNum" idx="4294967295"/>
          </p:nvPr>
        </p:nvSpPr>
        <p:spPr>
          <a:xfrm>
            <a:off x="6400800" y="6356350"/>
            <a:ext cx="2743200" cy="365125"/>
          </a:xfrm>
          <a:prstGeom prst="rect">
            <a:avLst/>
          </a:prstGeom>
          <a:noFill/>
          <a:ln w="0">
            <a:noFill/>
          </a:ln>
        </p:spPr>
        <p:txBody>
          <a:bodyPr vert="horz" lIns="91440" tIns="45720" rIns="91440" bIns="45720" rtlCol="0" anchor="ctr">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pPr>
            <a:fld id="{4C7D7DE3-6EB9-4E3B-9E01-F72E9B2893C3}" type="slidenum">
              <a:rPr lang="ru-BY" smtClean="0"/>
              <a:pPr/>
              <a:t>2</a:t>
            </a:fld>
            <a:endParaRPr lang="ru-RU" sz="2100" spc="-1" dirty="0">
              <a:latin typeface="Times New Roman"/>
            </a:endParaRPr>
          </a:p>
        </p:txBody>
      </p:sp>
      <p:sp>
        <p:nvSpPr>
          <p:cNvPr id="94" name="PlaceHolder 2"/>
          <p:cNvSpPr>
            <a:spLocks noGrp="1"/>
          </p:cNvSpPr>
          <p:nvPr>
            <p:ph/>
          </p:nvPr>
        </p:nvSpPr>
        <p:spPr>
          <a:xfrm>
            <a:off x="457200" y="2183907"/>
            <a:ext cx="3875104" cy="3397892"/>
          </a:xfrm>
          <a:prstGeom prst="rect">
            <a:avLst/>
          </a:prstGeom>
          <a:noFill/>
          <a:ln w="0">
            <a:noFill/>
          </a:ln>
        </p:spPr>
        <p:txBody>
          <a:bodyPr vert="horz" lIns="67500" tIns="33750" rIns="67500" bIns="33750" rtlCol="0" anchor="t">
            <a:normAutofit fontScale="99500"/>
          </a:bodyPr>
          <a:lstStyle/>
          <a:p>
            <a:pPr marL="0" indent="0">
              <a:buNone/>
            </a:pPr>
            <a:r>
              <a:rPr lang="ru-RU" sz="2000" dirty="0">
                <a:latin typeface="Times New Roman" panose="02020603050405020304" pitchFamily="18" charset="0"/>
                <a:cs typeface="Times New Roman" panose="02020603050405020304" pitchFamily="18" charset="0"/>
              </a:rPr>
              <a:t>Основными задачами Национального центра защиты персональных данных являются:</a:t>
            </a:r>
          </a:p>
          <a:p>
            <a:pPr marL="0" indent="0">
              <a:buNone/>
            </a:pP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принятие мер по защите прав субъектов персональных данных при обработке их персональных данных; </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организация обучения по вопросам защиты персональных данных. </a:t>
            </a:r>
          </a:p>
          <a:p>
            <a:pPr>
              <a:lnSpc>
                <a:spcPct val="120000"/>
              </a:lnSpc>
              <a:spcBef>
                <a:spcPts val="751"/>
              </a:spcBef>
              <a:tabLst>
                <a:tab pos="0" algn="l"/>
              </a:tabLst>
            </a:pPr>
            <a:endParaRPr lang="ru-RU" sz="1050" spc="-1" dirty="0">
              <a:latin typeface="Arial"/>
            </a:endParaRPr>
          </a:p>
        </p:txBody>
      </p:sp>
      <p:pic>
        <p:nvPicPr>
          <p:cNvPr id="2" name="Рисунок 1">
            <a:extLst>
              <a:ext uri="{FF2B5EF4-FFF2-40B4-BE49-F238E27FC236}">
                <a16:creationId xmlns:a16="http://schemas.microsoft.com/office/drawing/2014/main" id="{1CA3A5D0-C031-9094-5C9F-386DE10BB7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11" y="283400"/>
            <a:ext cx="568879" cy="542223"/>
          </a:xfrm>
          <a:prstGeom prst="rect">
            <a:avLst/>
          </a:prstGeom>
          <a:noFill/>
          <a:ln>
            <a:noFill/>
          </a:ln>
        </p:spPr>
      </p:pic>
      <p:sp>
        <p:nvSpPr>
          <p:cNvPr id="3" name="Объект 2">
            <a:extLst>
              <a:ext uri="{FF2B5EF4-FFF2-40B4-BE49-F238E27FC236}">
                <a16:creationId xmlns:a16="http://schemas.microsoft.com/office/drawing/2014/main" id="{A93A560D-FE0A-17EC-E7DC-1B3646A74D62}"/>
              </a:ext>
            </a:extLst>
          </p:cNvPr>
          <p:cNvSpPr>
            <a:spLocks noGrp="1"/>
          </p:cNvSpPr>
          <p:nvPr>
            <p:ph/>
          </p:nvPr>
        </p:nvSpPr>
        <p:spPr>
          <a:xfrm>
            <a:off x="4952246" y="2183906"/>
            <a:ext cx="4014201" cy="3397893"/>
          </a:xfrm>
        </p:spPr>
        <p:txBody>
          <a:bodyPr/>
          <a:lstStyle/>
          <a:p>
            <a:pPr marL="0" indent="0">
              <a:buNone/>
            </a:pPr>
            <a:r>
              <a:rPr lang="ru-RU" sz="2400" b="1" u="sng" dirty="0">
                <a:solidFill>
                  <a:schemeClr val="accent2">
                    <a:lumMod val="50000"/>
                  </a:schemeClr>
                </a:solidFill>
                <a:latin typeface="Times New Roman" panose="02020603050405020304" pitchFamily="18" charset="0"/>
                <a:cs typeface="Times New Roman" panose="02020603050405020304" pitchFamily="18" charset="0"/>
              </a:rPr>
              <a:t>Наши контакты:</a:t>
            </a:r>
            <a:endParaRPr lang="en-US" sz="2400" b="1" u="sng"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ru-RU" b="1" dirty="0">
              <a:solidFill>
                <a:srgbClr val="002060"/>
              </a:solidFill>
              <a:latin typeface="Times New Roman" panose="02020603050405020304" pitchFamily="18" charset="0"/>
              <a:cs typeface="Times New Roman" panose="02020603050405020304" pitchFamily="18" charset="0"/>
            </a:endParaRPr>
          </a:p>
          <a:p>
            <a:r>
              <a:rPr lang="ru-RU" sz="2500" dirty="0">
                <a:latin typeface="Times New Roman" panose="02020603050405020304" pitchFamily="18" charset="0"/>
                <a:cs typeface="Times New Roman" panose="02020603050405020304" pitchFamily="18" charset="0"/>
              </a:rPr>
              <a:t>Сайт </a:t>
            </a:r>
            <a:r>
              <a:rPr lang="ru-RU" sz="2500" dirty="0">
                <a:solidFill>
                  <a:srgbClr val="002060"/>
                </a:solidFill>
                <a:latin typeface="Times New Roman" panose="02020603050405020304" pitchFamily="18" charset="0"/>
                <a:cs typeface="Times New Roman" panose="02020603050405020304" pitchFamily="18" charset="0"/>
              </a:rPr>
              <a:t> </a:t>
            </a:r>
            <a:r>
              <a:rPr lang="en-US" sz="25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https://cpd.by</a:t>
            </a:r>
            <a:endParaRPr lang="en-US" sz="2500" dirty="0">
              <a:solidFill>
                <a:srgbClr val="002060"/>
              </a:solidFill>
              <a:latin typeface="Times New Roman" panose="02020603050405020304" pitchFamily="18" charset="0"/>
              <a:cs typeface="Times New Roman" panose="02020603050405020304" pitchFamily="18" charset="0"/>
            </a:endParaRPr>
          </a:p>
          <a:p>
            <a:r>
              <a:rPr lang="en-US" sz="2500" spc="-1" dirty="0">
                <a:latin typeface="Times New Roman" panose="02020603050405020304" pitchFamily="18" charset="0"/>
                <a:cs typeface="Times New Roman" panose="02020603050405020304" pitchFamily="18" charset="0"/>
              </a:rPr>
              <a:t>Telegram</a:t>
            </a:r>
            <a:r>
              <a:rPr lang="ru-RU" sz="2500" spc="-1" dirty="0">
                <a:latin typeface="Times New Roman" panose="02020603050405020304" pitchFamily="18" charset="0"/>
                <a:cs typeface="Times New Roman" panose="02020603050405020304" pitchFamily="18" charset="0"/>
              </a:rPr>
              <a:t> (Центр персональных данных)</a:t>
            </a:r>
            <a:r>
              <a:rPr lang="en-US" sz="2500" spc="-1" dirty="0">
                <a:solidFill>
                  <a:srgbClr val="002060"/>
                </a:solidFill>
                <a:latin typeface="Times New Roman" panose="02020603050405020304" pitchFamily="18" charset="0"/>
                <a:cs typeface="Times New Roman" panose="02020603050405020304" pitchFamily="18" charset="0"/>
              </a:rPr>
              <a:t>:  </a:t>
            </a:r>
            <a:endParaRPr lang="ru-RU" sz="2500" spc="-1" dirty="0">
              <a:solidFill>
                <a:srgbClr val="002060"/>
              </a:solidFill>
              <a:latin typeface="Times New Roman" panose="02020603050405020304" pitchFamily="18" charset="0"/>
              <a:cs typeface="Times New Roman" panose="02020603050405020304" pitchFamily="18" charset="0"/>
            </a:endParaRPr>
          </a:p>
          <a:p>
            <a:r>
              <a:rPr lang="en-US" sz="2500" spc="-1" dirty="0">
                <a:solidFill>
                  <a:srgbClr val="002060"/>
                </a:solidFill>
                <a:latin typeface="Times New Roman" panose="02020603050405020304" pitchFamily="18" charset="0"/>
                <a:cs typeface="Times New Roman" panose="02020603050405020304" pitchFamily="18" charset="0"/>
              </a:rPr>
              <a:t>        t.me/</a:t>
            </a:r>
            <a:r>
              <a:rPr lang="en-US" sz="2500" spc="-1" dirty="0" err="1">
                <a:solidFill>
                  <a:srgbClr val="002060"/>
                </a:solidFill>
                <a:latin typeface="Times New Roman" panose="02020603050405020304" pitchFamily="18" charset="0"/>
                <a:cs typeface="Times New Roman" panose="02020603050405020304" pitchFamily="18" charset="0"/>
              </a:rPr>
              <a:t>cpd_by</a:t>
            </a:r>
            <a:endParaRPr lang="ru-RU" sz="2500" spc="-1" dirty="0">
              <a:solidFill>
                <a:srgbClr val="002060"/>
              </a:solidFill>
              <a:latin typeface="Times New Roman" panose="02020603050405020304" pitchFamily="18" charset="0"/>
              <a:cs typeface="Times New Roman" panose="02020603050405020304" pitchFamily="18" charset="0"/>
            </a:endParaRPr>
          </a:p>
          <a:p>
            <a:endParaRPr lang="be-BY" sz="1050" b="1" dirty="0"/>
          </a:p>
          <a:p>
            <a:endParaRPr lang="ru-BY" dirty="0"/>
          </a:p>
        </p:txBody>
      </p:sp>
      <p:pic>
        <p:nvPicPr>
          <p:cNvPr id="4" name="Рисунок 8">
            <a:extLst>
              <a:ext uri="{FF2B5EF4-FFF2-40B4-BE49-F238E27FC236}">
                <a16:creationId xmlns:a16="http://schemas.microsoft.com/office/drawing/2014/main" id="{53B836BF-F048-F1D0-1BEE-C7B5FBBEA841}"/>
              </a:ext>
            </a:extLst>
          </p:cNvPr>
          <p:cNvPicPr/>
          <p:nvPr/>
        </p:nvPicPr>
        <p:blipFill>
          <a:blip r:embed="rId4"/>
          <a:stretch/>
        </p:blipFill>
        <p:spPr>
          <a:xfrm>
            <a:off x="4026024" y="4622130"/>
            <a:ext cx="1571348" cy="1473693"/>
          </a:xfrm>
          <a:prstGeom prst="rect">
            <a:avLst/>
          </a:prstGeom>
          <a:ln w="0">
            <a:noFill/>
          </a:ln>
        </p:spPr>
      </p:pic>
    </p:spTree>
    <p:extLst>
      <p:ext uri="{BB962C8B-B14F-4D97-AF65-F5344CB8AC3E}">
        <p14:creationId xmlns:p14="http://schemas.microsoft.com/office/powerpoint/2010/main" val="410037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84FD76-E524-B62D-D4CB-B78E9C8FE64A}"/>
              </a:ext>
            </a:extLst>
          </p:cNvPr>
          <p:cNvSpPr>
            <a:spLocks noGrp="1"/>
          </p:cNvSpPr>
          <p:nvPr>
            <p:ph type="title"/>
          </p:nvPr>
        </p:nvSpPr>
        <p:spPr/>
        <p:txBody>
          <a:bodyPr/>
          <a:lstStyle/>
          <a:p>
            <a:endParaRPr lang="ru-BY"/>
          </a:p>
        </p:txBody>
      </p:sp>
      <p:pic>
        <p:nvPicPr>
          <p:cNvPr id="7" name="Рисунок 6">
            <a:extLst>
              <a:ext uri="{FF2B5EF4-FFF2-40B4-BE49-F238E27FC236}">
                <a16:creationId xmlns:a16="http://schemas.microsoft.com/office/drawing/2014/main" id="{AB7DE535-098A-EE34-2FCD-75D79D696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03" y="278"/>
            <a:ext cx="6125842" cy="6857722"/>
          </a:xfrm>
          <a:prstGeom prst="rect">
            <a:avLst/>
          </a:prstGeom>
        </p:spPr>
      </p:pic>
      <p:cxnSp>
        <p:nvCxnSpPr>
          <p:cNvPr id="9" name="Прямая соединительная линия 8">
            <a:extLst>
              <a:ext uri="{FF2B5EF4-FFF2-40B4-BE49-F238E27FC236}">
                <a16:creationId xmlns:a16="http://schemas.microsoft.com/office/drawing/2014/main" id="{DCC008A2-C0C1-192F-C306-B664A1863F35}"/>
              </a:ext>
            </a:extLst>
          </p:cNvPr>
          <p:cNvCxnSpPr/>
          <p:nvPr/>
        </p:nvCxnSpPr>
        <p:spPr>
          <a:xfrm>
            <a:off x="1509203" y="0"/>
            <a:ext cx="6125842" cy="6858000"/>
          </a:xfrm>
          <a:prstGeom prst="line">
            <a:avLst/>
          </a:prstGeom>
        </p:spPr>
        <p:style>
          <a:lnRef idx="2">
            <a:schemeClr val="accent6"/>
          </a:lnRef>
          <a:fillRef idx="0">
            <a:schemeClr val="accent6"/>
          </a:fillRef>
          <a:effectRef idx="1">
            <a:schemeClr val="accent6"/>
          </a:effectRef>
          <a:fontRef idx="minor">
            <a:schemeClr val="tx1"/>
          </a:fontRef>
        </p:style>
      </p:cxnSp>
      <p:sp>
        <p:nvSpPr>
          <p:cNvPr id="6" name="PlaceHolder 5">
            <a:extLst>
              <a:ext uri="{FF2B5EF4-FFF2-40B4-BE49-F238E27FC236}">
                <a16:creationId xmlns:a16="http://schemas.microsoft.com/office/drawing/2014/main" id="{EEDFED11-D8D3-F36B-9119-2FABB7A83FA1}"/>
              </a:ext>
            </a:extLst>
          </p:cNvPr>
          <p:cNvSpPr>
            <a:spLocks noGrp="1"/>
          </p:cNvSpPr>
          <p:nvPr>
            <p:ph type="subTitle"/>
          </p:nvPr>
        </p:nvSpPr>
        <p:spPr>
          <a:xfrm>
            <a:off x="457200" y="220663"/>
            <a:ext cx="8229600" cy="1250950"/>
          </a:xfrm>
          <a:prstGeom prst="rect">
            <a:avLst/>
          </a:prstGeom>
          <a:noFill/>
          <a:ln w="0">
            <a:noFill/>
          </a:ln>
        </p:spPr>
        <p:txBody>
          <a:bodyPr lIns="90000" tIns="45000" rIns="90000" bIns="45000" anchor="t">
            <a:noAutofit/>
          </a:bodyPr>
          <a:lstStyle/>
          <a:p>
            <a:pPr algn="r">
              <a:lnSpc>
                <a:spcPct val="100000"/>
              </a:lnSpc>
            </a:pPr>
            <a:fld id="{D6C23E5E-1863-4A66-963A-1FD8BD7B152E}" type="slidenum">
              <a:rPr lang="ru-RU" sz="2800" b="0" strike="noStrike" spc="-1">
                <a:solidFill>
                  <a:srgbClr val="415588"/>
                </a:solidFill>
                <a:latin typeface="Cambria"/>
              </a:rPr>
              <a:t>20</a:t>
            </a:fld>
            <a:endParaRPr lang="ru-RU" sz="2800" b="0" strike="noStrike" spc="-1">
              <a:latin typeface="Times New Roman"/>
            </a:endParaRPr>
          </a:p>
        </p:txBody>
      </p:sp>
    </p:spTree>
    <p:extLst>
      <p:ext uri="{BB962C8B-B14F-4D97-AF65-F5344CB8AC3E}">
        <p14:creationId xmlns:p14="http://schemas.microsoft.com/office/powerpoint/2010/main" val="5884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4058B-B345-A7FA-7FDD-48F7DF4A9DFA}"/>
              </a:ext>
            </a:extLst>
          </p:cNvPr>
          <p:cNvSpPr>
            <a:spLocks noGrp="1"/>
          </p:cNvSpPr>
          <p:nvPr>
            <p:ph type="title"/>
          </p:nvPr>
        </p:nvSpPr>
        <p:spPr/>
        <p:txBody>
          <a:bodyPr/>
          <a:lstStyle/>
          <a:p>
            <a:endParaRPr lang="ru-BY"/>
          </a:p>
        </p:txBody>
      </p:sp>
      <p:sp>
        <p:nvSpPr>
          <p:cNvPr id="3" name="Подзаголовок 2">
            <a:extLst>
              <a:ext uri="{FF2B5EF4-FFF2-40B4-BE49-F238E27FC236}">
                <a16:creationId xmlns:a16="http://schemas.microsoft.com/office/drawing/2014/main" id="{D479A9C9-231A-8681-F034-D4F318A0F394}"/>
              </a:ext>
            </a:extLst>
          </p:cNvPr>
          <p:cNvSpPr>
            <a:spLocks noGrp="1"/>
          </p:cNvSpPr>
          <p:nvPr>
            <p:ph type="subTitle"/>
          </p:nvPr>
        </p:nvSpPr>
        <p:spPr/>
        <p:txBody>
          <a:bodyPr/>
          <a:lstStyle/>
          <a:p>
            <a:endParaRPr lang="ru-BY" dirty="0"/>
          </a:p>
        </p:txBody>
      </p:sp>
      <p:pic>
        <p:nvPicPr>
          <p:cNvPr id="5" name="Рисунок 4">
            <a:extLst>
              <a:ext uri="{FF2B5EF4-FFF2-40B4-BE49-F238E27FC236}">
                <a16:creationId xmlns:a16="http://schemas.microsoft.com/office/drawing/2014/main" id="{46ABE39C-B49B-DEF1-F2B7-E79F06079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442" y="0"/>
            <a:ext cx="6379115" cy="6858000"/>
          </a:xfrm>
          <a:prstGeom prst="rect">
            <a:avLst/>
          </a:prstGeom>
        </p:spPr>
      </p:pic>
      <p:cxnSp>
        <p:nvCxnSpPr>
          <p:cNvPr id="7" name="Прямая соединительная линия 6">
            <a:extLst>
              <a:ext uri="{FF2B5EF4-FFF2-40B4-BE49-F238E27FC236}">
                <a16:creationId xmlns:a16="http://schemas.microsoft.com/office/drawing/2014/main" id="{C1722E17-0F7D-6EDD-0C10-93A62A84CDC9}"/>
              </a:ext>
            </a:extLst>
          </p:cNvPr>
          <p:cNvCxnSpPr/>
          <p:nvPr/>
        </p:nvCxnSpPr>
        <p:spPr>
          <a:xfrm>
            <a:off x="1382442" y="0"/>
            <a:ext cx="6379115" cy="6858000"/>
          </a:xfrm>
          <a:prstGeom prst="line">
            <a:avLst/>
          </a:prstGeom>
        </p:spPr>
        <p:style>
          <a:lnRef idx="2">
            <a:schemeClr val="accent6"/>
          </a:lnRef>
          <a:fillRef idx="0">
            <a:schemeClr val="accent6"/>
          </a:fillRef>
          <a:effectRef idx="1">
            <a:schemeClr val="accent6"/>
          </a:effectRef>
          <a:fontRef idx="minor">
            <a:schemeClr val="tx1"/>
          </a:fontRef>
        </p:style>
      </p:cxnSp>
      <p:sp>
        <p:nvSpPr>
          <p:cNvPr id="6" name="PlaceHolder 5">
            <a:extLst>
              <a:ext uri="{FF2B5EF4-FFF2-40B4-BE49-F238E27FC236}">
                <a16:creationId xmlns:a16="http://schemas.microsoft.com/office/drawing/2014/main" id="{2B8E5008-4D03-3D4A-75AD-476E9927B9AD}"/>
              </a:ext>
            </a:extLst>
          </p:cNvPr>
          <p:cNvSpPr txBox="1">
            <a:spLocks/>
          </p:cNvSpPr>
          <p:nvPr/>
        </p:nvSpPr>
        <p:spPr>
          <a:xfrm>
            <a:off x="7848720" y="147240"/>
            <a:ext cx="794880" cy="502920"/>
          </a:xfrm>
          <a:prstGeom prst="rect">
            <a:avLst/>
          </a:prstGeom>
          <a:noFill/>
          <a:ln w="0">
            <a:noFill/>
          </a:ln>
        </p:spPr>
        <p:txBody>
          <a:bodyPr lIns="90000" tIns="45000" rIns="90000" bIns="45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D6C23E5E-1863-4A66-963A-1FD8BD7B152E}" type="slidenum">
              <a:rPr lang="ru-RU" sz="2800" spc="-1" smtClean="0">
                <a:solidFill>
                  <a:srgbClr val="415588"/>
                </a:solidFill>
                <a:latin typeface="Cambria"/>
              </a:rPr>
              <a:pPr algn="r">
                <a:lnSpc>
                  <a:spcPct val="100000"/>
                </a:lnSpc>
              </a:pPr>
              <a:t>21</a:t>
            </a:fld>
            <a:endParaRPr lang="ru-RU" sz="2800" spc="-1">
              <a:latin typeface="Times New Roman"/>
            </a:endParaRPr>
          </a:p>
        </p:txBody>
      </p:sp>
    </p:spTree>
    <p:extLst>
      <p:ext uri="{BB962C8B-B14F-4D97-AF65-F5344CB8AC3E}">
        <p14:creationId xmlns:p14="http://schemas.microsoft.com/office/powerpoint/2010/main" val="311577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807868" y="834501"/>
            <a:ext cx="8336131" cy="719091"/>
          </a:xfrm>
          <a:prstGeom prst="rect">
            <a:avLst/>
          </a:prstGeom>
          <a:noFill/>
          <a:ln w="0">
            <a:noFill/>
          </a:ln>
        </p:spPr>
        <p:txBody>
          <a:bodyPr lIns="90000" tIns="45000" rIns="90000" bIns="45000" anchor="t">
            <a:noAutofit/>
          </a:bodyPr>
          <a:lstStyle/>
          <a:p>
            <a:pPr>
              <a:lnSpc>
                <a:spcPct val="90000"/>
              </a:lnSpc>
            </a:pPr>
            <a:r>
              <a:rPr lang="ru-RU" sz="2400" b="1" strike="noStrike" spc="-1" dirty="0">
                <a:solidFill>
                  <a:srgbClr val="002060"/>
                </a:solidFill>
                <a:latin typeface="Cambria"/>
              </a:rPr>
              <a:t>Предоставление персональных данных третьим лицам</a:t>
            </a:r>
            <a:endParaRPr lang="ru-RU" sz="2400" b="1" strike="noStrike" spc="-1" dirty="0">
              <a:solidFill>
                <a:srgbClr val="002060"/>
              </a:solidFill>
              <a:latin typeface="Arial"/>
            </a:endParaRPr>
          </a:p>
        </p:txBody>
      </p:sp>
      <p:sp>
        <p:nvSpPr>
          <p:cNvPr id="164" name="PlaceHolder 2"/>
          <p:cNvSpPr>
            <a:spLocks noGrp="1"/>
          </p:cNvSpPr>
          <p:nvPr>
            <p:ph/>
          </p:nvPr>
        </p:nvSpPr>
        <p:spPr>
          <a:xfrm>
            <a:off x="346228" y="1305017"/>
            <a:ext cx="8611341" cy="4829453"/>
          </a:xfrm>
          <a:prstGeom prst="rect">
            <a:avLst/>
          </a:prstGeom>
          <a:noFill/>
          <a:ln w="0">
            <a:noFill/>
          </a:ln>
        </p:spPr>
        <p:txBody>
          <a:bodyPr lIns="90000" tIns="45000" rIns="90000" bIns="45000" anchor="t">
            <a:normAutofit/>
          </a:bodyPr>
          <a:lstStyle/>
          <a:p>
            <a:pPr indent="449580"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персональных данных сторонним организациям является обработкой персональных данных и должно осуществляться с соблюдением установленных Законом о персональных данных требований, в том числе при наличии соответствующего правового основания.</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ru-RU" sz="1800" dirty="0">
                <a:effectLst/>
                <a:latin typeface="Times New Roman" panose="02020603050405020304" pitchFamily="18" charset="0"/>
                <a:ea typeface="Times New Roman" panose="02020603050405020304" pitchFamily="18" charset="0"/>
              </a:rPr>
              <a:t>В качестве правовых оснований предоставления персональных данных могут выступать положения статьи 6 и 8 Закона о персональных данных, а также согласие субъекта персональных данных. </a:t>
            </a:r>
            <a:endParaRPr lang="ru-BY" sz="1800" dirty="0">
              <a:effectLst/>
              <a:latin typeface="Times New Roman" panose="02020603050405020304" pitchFamily="18" charset="0"/>
              <a:ea typeface="Times New Roman" panose="02020603050405020304" pitchFamily="18" charset="0"/>
            </a:endParaRP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запросе на предоставление персональных данных запрашивающая организация должна указать правовые основания, цель обработки, содержание и объем запрашиваемых персональных данных.</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 этом оценка правовых оснований предоставления персональных данных должна осуществляться самостоятельно с учетом информации, содержащейся в запросе. </a:t>
            </a:r>
            <a:endParaRPr lang="ru-BY"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0360" indent="360000">
              <a:lnSpc>
                <a:spcPct val="100000"/>
              </a:lnSpc>
              <a:tabLst>
                <a:tab pos="0" algn="l"/>
              </a:tabLst>
            </a:pPr>
            <a:endParaRPr lang="ru-RU" sz="1500" b="0" strike="noStrike" spc="-1" dirty="0">
              <a:latin typeface="Arial"/>
            </a:endParaRPr>
          </a:p>
          <a:p>
            <a:pPr marL="450360" indent="360000">
              <a:lnSpc>
                <a:spcPct val="100000"/>
              </a:lnSpc>
              <a:tabLst>
                <a:tab pos="0" algn="l"/>
              </a:tabLst>
            </a:pPr>
            <a:endParaRPr lang="ru-RU" sz="1500" b="0" strike="noStrike" spc="-1" dirty="0">
              <a:latin typeface="Arial"/>
            </a:endParaRPr>
          </a:p>
          <a:p>
            <a:pPr marL="450360" indent="360000">
              <a:lnSpc>
                <a:spcPct val="100000"/>
              </a:lnSpc>
              <a:tabLst>
                <a:tab pos="0" algn="l"/>
              </a:tabLst>
            </a:pPr>
            <a:endParaRPr lang="ru-RU" sz="1500" b="0" strike="noStrike" spc="-1" dirty="0">
              <a:latin typeface="Arial"/>
            </a:endParaRPr>
          </a:p>
        </p:txBody>
      </p:sp>
      <p:sp>
        <p:nvSpPr>
          <p:cNvPr id="7" name="PlaceHolder 5">
            <a:extLst>
              <a:ext uri="{FF2B5EF4-FFF2-40B4-BE49-F238E27FC236}">
                <a16:creationId xmlns:a16="http://schemas.microsoft.com/office/drawing/2014/main" id="{366179DD-B9A0-4C74-ACD1-8A623BA8AA34}"/>
              </a:ext>
            </a:extLst>
          </p:cNvPr>
          <p:cNvSpPr>
            <a:spLocks noGrp="1"/>
          </p:cNvSpPr>
          <p:nvPr>
            <p:ph type="sldNum"/>
          </p:nvPr>
        </p:nvSpPr>
        <p:spPr>
          <a:xfrm>
            <a:off x="7848600" y="147638"/>
            <a:ext cx="795338" cy="503237"/>
          </a:xfrm>
          <a:prstGeom prst="rect">
            <a:avLst/>
          </a:prstGeom>
          <a:noFill/>
          <a:ln w="0">
            <a:noFill/>
          </a:ln>
        </p:spPr>
        <p:txBody>
          <a:bodyPr lIns="90000" tIns="45000" rIns="90000" bIns="45000" anchor="t">
            <a:noAutofit/>
          </a:bodyPr>
          <a:lstStyle/>
          <a:p>
            <a:pPr algn="r">
              <a:lnSpc>
                <a:spcPct val="100000"/>
              </a:lnSpc>
            </a:pPr>
            <a:fld id="{D6C23E5E-1863-4A66-963A-1FD8BD7B152E}" type="slidenum">
              <a:rPr lang="ru-RU" sz="2500" b="0" strike="noStrike" spc="-1">
                <a:solidFill>
                  <a:srgbClr val="415588"/>
                </a:solidFill>
                <a:latin typeface="Cambria"/>
              </a:rPr>
              <a:t>22</a:t>
            </a:fld>
            <a:endParaRPr lang="ru-RU" sz="2500" b="0" strike="noStrike" spc="-1" dirty="0">
              <a:latin typeface="Times New Roman"/>
            </a:endParaRPr>
          </a:p>
        </p:txBody>
      </p:sp>
    </p:spTree>
    <p:extLst>
      <p:ext uri="{BB962C8B-B14F-4D97-AF65-F5344CB8AC3E}">
        <p14:creationId xmlns:p14="http://schemas.microsoft.com/office/powerpoint/2010/main" val="143864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AFE6CF-5D25-0ACF-7F9E-EEBF44991FB5}"/>
              </a:ext>
            </a:extLst>
          </p:cNvPr>
          <p:cNvSpPr>
            <a:spLocks noGrp="1"/>
          </p:cNvSpPr>
          <p:nvPr>
            <p:ph type="title"/>
          </p:nvPr>
        </p:nvSpPr>
        <p:spPr>
          <a:xfrm>
            <a:off x="674703" y="825622"/>
            <a:ext cx="7439488" cy="645697"/>
          </a:xfrm>
        </p:spPr>
        <p:txBody>
          <a:bodyPr/>
          <a:lstStyle/>
          <a:p>
            <a:pPr algn="ctr"/>
            <a:r>
              <a:rPr lang="ru-RU" sz="20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пропускной системы и видеонаблюдения </a:t>
            </a:r>
            <a:br>
              <a:rPr lang="ru-RU" sz="20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учреждениях образования</a:t>
            </a:r>
            <a:endParaRPr lang="ru-BY"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254CFF7-2EEF-3C37-8702-A5802AFDF22F}"/>
              </a:ext>
            </a:extLst>
          </p:cNvPr>
          <p:cNvSpPr>
            <a:spLocks noGrp="1"/>
          </p:cNvSpPr>
          <p:nvPr>
            <p:ph/>
          </p:nvPr>
        </p:nvSpPr>
        <p:spPr>
          <a:xfrm>
            <a:off x="150920" y="1828800"/>
            <a:ext cx="8777796" cy="4509858"/>
          </a:xfrm>
        </p:spPr>
        <p:txBody>
          <a:bodyPr>
            <a:normAutofit fontScale="85000" lnSpcReduction="20000"/>
          </a:bodyPr>
          <a:lstStyle/>
          <a:p>
            <a:pPr marL="285750" indent="-285750">
              <a:buFont typeface="Wingdings" panose="05000000000000000000" pitchFamily="2" charset="2"/>
              <a:buChar char="Ø"/>
            </a:pPr>
            <a:r>
              <a:rPr lang="ru-RU" sz="1900" spc="-30" dirty="0">
                <a:solidFill>
                  <a:srgbClr val="000000"/>
                </a:solidFill>
                <a:effectLst/>
                <a:latin typeface="Times New Roman" panose="02020603050405020304" pitchFamily="18" charset="0"/>
                <a:ea typeface="Times New Roman" panose="02020603050405020304" pitchFamily="18" charset="0"/>
              </a:rPr>
              <a:t>Закон Республики Беларусь от 8 ноября 2006 г. № 175-З ”Об охранной деятельности в Республике Беларусь“;</a:t>
            </a:r>
          </a:p>
          <a:p>
            <a:endParaRPr lang="ru-RU" sz="1900" spc="-30" dirty="0">
              <a:solidFill>
                <a:srgbClr val="000000"/>
              </a:solidFill>
              <a:effectLst/>
              <a:latin typeface="Times New Roman" panose="02020603050405020304" pitchFamily="18" charset="0"/>
              <a:ea typeface="Times New Roman" panose="02020603050405020304" pitchFamily="18" charset="0"/>
            </a:endParaRPr>
          </a:p>
          <a:p>
            <a:pPr marL="628650" lvl="1" indent="-285750" algn="just">
              <a:lnSpc>
                <a:spcPct val="107000"/>
              </a:lnSpc>
              <a:spcAft>
                <a:spcPts val="600"/>
              </a:spcAft>
              <a:buSzPts val="1500"/>
              <a:buFont typeface="Wingdings" panose="05000000000000000000" pitchFamily="2" charset="2"/>
              <a:buChar char="Ø"/>
            </a:pP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Использование системы видеонаблюдения предусмотрено в случае отнесения объектов к числу подлежащих обязательному оборудованию средствами системы видеонаблюдения за состоянием общественной безопасности. Порядок ее использования и виды соответствующих объектов определены Указом Президента Республики Беларусь от 28 ноября 2013 г. № 527 ”О вопросах создания и применения системы видеонаблюдения в интересах обеспечения общественного порядка“.</a:t>
            </a:r>
            <a:endParaRPr lang="ru-BY" sz="1900" dirty="0">
              <a:latin typeface="Times New Roman" panose="02020603050405020304" pitchFamily="18" charset="0"/>
              <a:ea typeface="Calibri" panose="020F0502020204030204" pitchFamily="34" charset="0"/>
              <a:cs typeface="Times New Roman" panose="02020603050405020304" pitchFamily="18" charset="0"/>
            </a:endParaRPr>
          </a:p>
          <a:p>
            <a:r>
              <a:rPr lang="ru-RU" sz="1800" i="1" spc="-30" dirty="0">
                <a:solidFill>
                  <a:srgbClr val="000000"/>
                </a:solidFill>
                <a:effectLst/>
                <a:latin typeface="Times New Roman" panose="02020603050405020304" pitchFamily="18" charset="0"/>
                <a:ea typeface="Times New Roman" panose="02020603050405020304" pitchFamily="18" charset="0"/>
              </a:rPr>
              <a:t>	</a:t>
            </a:r>
          </a:p>
          <a:p>
            <a:pPr algn="just">
              <a:lnSpc>
                <a:spcPct val="120000"/>
              </a:lnSpc>
            </a:pPr>
            <a:r>
              <a:rPr lang="ru-BY" sz="1800" i="1" spc="-30" dirty="0">
                <a:solidFill>
                  <a:srgbClr val="000000"/>
                </a:solidFill>
                <a:effectLst/>
                <a:latin typeface="Times New Roman" panose="02020603050405020304" pitchFamily="18" charset="0"/>
                <a:ea typeface="Times New Roman" panose="02020603050405020304" pitchFamily="18" charset="0"/>
              </a:rPr>
              <a:t>Согласно подпункту 5.2 пункта 5 Указа Президента Республики Беларусь от </a:t>
            </a:r>
            <a:r>
              <a:rPr lang="ru-RU" sz="1800" i="1" spc="-30" dirty="0">
                <a:solidFill>
                  <a:srgbClr val="000000"/>
                </a:solidFill>
                <a:effectLst/>
                <a:latin typeface="Times New Roman" panose="02020603050405020304" pitchFamily="18" charset="0"/>
                <a:ea typeface="Times New Roman" panose="02020603050405020304" pitchFamily="18" charset="0"/>
              </a:rPr>
              <a:t>             </a:t>
            </a:r>
            <a:r>
              <a:rPr lang="ru-BY" sz="1800" i="1" spc="-30" dirty="0">
                <a:solidFill>
                  <a:srgbClr val="000000"/>
                </a:solidFill>
                <a:effectLst/>
                <a:latin typeface="Times New Roman" panose="02020603050405020304" pitchFamily="18" charset="0"/>
                <a:ea typeface="Times New Roman" panose="02020603050405020304" pitchFamily="18" charset="0"/>
              </a:rPr>
              <a:t>28 ноября 2013 г. № 527 ”О вопросах создания и применения системы видеонаблюдения в интересах обеспечения общественного порядка“ облисполкомы и Минский горисполком по представлению республиканских органов государственного управления, являющихся пользователями системы видеонаблюдения, Департамента финансовых расследований Комитета государственного контроля, Службы безопасности Президента Республики Беларусь и Оперативно-аналитического центра при Президенте Республики Беларусь утверждают перечни объектов, подлежащих обязательному оборудованию средствами системы видеонаблюдения с учетом критериев, утверждаемых Советом Министров Республики Беларусь. В числе таких объектов значатся и </a:t>
            </a:r>
            <a:r>
              <a:rPr lang="ru-BY" sz="1800" b="1" i="1" spc="-30" dirty="0">
                <a:solidFill>
                  <a:srgbClr val="000000"/>
                </a:solidFill>
                <a:effectLst/>
                <a:latin typeface="Times New Roman" panose="02020603050405020304" pitchFamily="18" charset="0"/>
                <a:ea typeface="Times New Roman" panose="02020603050405020304" pitchFamily="18" charset="0"/>
              </a:rPr>
              <a:t>учреждения образования.</a:t>
            </a:r>
            <a:r>
              <a:rPr lang="ru-BY" sz="1800" i="1" spc="-30" dirty="0">
                <a:solidFill>
                  <a:srgbClr val="000000"/>
                </a:solidFill>
                <a:effectLst/>
                <a:latin typeface="Times New Roman" panose="02020603050405020304" pitchFamily="18" charset="0"/>
                <a:ea typeface="Times New Roman" panose="02020603050405020304" pitchFamily="18" charset="0"/>
              </a:rPr>
              <a:t> </a:t>
            </a:r>
            <a:endParaRPr lang="ru-BY" sz="1800" dirty="0">
              <a:effectLst/>
              <a:latin typeface="Times New Roman" panose="02020603050405020304" pitchFamily="18" charset="0"/>
              <a:ea typeface="Times New Roman" panose="02020603050405020304" pitchFamily="18" charset="0"/>
            </a:endParaRPr>
          </a:p>
          <a:p>
            <a:endParaRPr lang="ru-BY" sz="1800" dirty="0">
              <a:effectLst/>
              <a:latin typeface="Times New Roman" panose="02020603050405020304" pitchFamily="18" charset="0"/>
              <a:ea typeface="Times New Roman" panose="02020603050405020304" pitchFamily="18" charset="0"/>
            </a:endParaRPr>
          </a:p>
          <a:p>
            <a:endParaRPr lang="ru-BY" dirty="0"/>
          </a:p>
        </p:txBody>
      </p:sp>
      <p:sp>
        <p:nvSpPr>
          <p:cNvPr id="5" name="TextBox 4">
            <a:extLst>
              <a:ext uri="{FF2B5EF4-FFF2-40B4-BE49-F238E27FC236}">
                <a16:creationId xmlns:a16="http://schemas.microsoft.com/office/drawing/2014/main" id="{32B37A5E-86E9-F458-BAC5-7B9702A18D33}"/>
              </a:ext>
            </a:extLst>
          </p:cNvPr>
          <p:cNvSpPr txBox="1"/>
          <p:nvPr/>
        </p:nvSpPr>
        <p:spPr>
          <a:xfrm>
            <a:off x="8300622" y="184056"/>
            <a:ext cx="628094" cy="523220"/>
          </a:xfrm>
          <a:prstGeom prst="rect">
            <a:avLst/>
          </a:prstGeom>
          <a:noFill/>
        </p:spPr>
        <p:txBody>
          <a:bodyPr wrap="square">
            <a:spAutoFit/>
          </a:bodyPr>
          <a:lstStyle/>
          <a:p>
            <a:fld id="{AF86858E-376A-4DA0-9553-635CC5966387}" type="slidenum">
              <a:rPr lang="ru-RU" sz="2800" b="0" strike="noStrike" spc="-1" smtClean="0">
                <a:solidFill>
                  <a:srgbClr val="415588"/>
                </a:solidFill>
                <a:latin typeface="Cambria"/>
              </a:rPr>
              <a:pPr/>
              <a:t>23</a:t>
            </a:fld>
            <a:endParaRPr lang="ru-BY" sz="2800" dirty="0"/>
          </a:p>
        </p:txBody>
      </p:sp>
      <p:pic>
        <p:nvPicPr>
          <p:cNvPr id="4" name="Рисунок 3">
            <a:extLst>
              <a:ext uri="{FF2B5EF4-FFF2-40B4-BE49-F238E27FC236}">
                <a16:creationId xmlns:a16="http://schemas.microsoft.com/office/drawing/2014/main" id="{A4DAD674-55C8-BFE8-28C1-87523074F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713" y="619180"/>
            <a:ext cx="1371287" cy="1107880"/>
          </a:xfrm>
          <a:prstGeom prst="rect">
            <a:avLst/>
          </a:prstGeom>
        </p:spPr>
      </p:pic>
    </p:spTree>
    <p:extLst>
      <p:ext uri="{BB962C8B-B14F-4D97-AF65-F5344CB8AC3E}">
        <p14:creationId xmlns:p14="http://schemas.microsoft.com/office/powerpoint/2010/main" val="1053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59179" y="965535"/>
            <a:ext cx="4379495" cy="694589"/>
          </a:xfrm>
        </p:spPr>
        <p:txBody>
          <a:bodyPr/>
          <a:lstStyle/>
          <a:p>
            <a:r>
              <a:rPr lang="ru-RU"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Организации следует:</a:t>
            </a:r>
            <a:br>
              <a:rPr lang="ru-RU"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br>
            <a:endParaRPr lang="be-BY"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53854" y="1543050"/>
            <a:ext cx="5149515" cy="4584031"/>
          </a:xfrm>
        </p:spPr>
        <p:txBody>
          <a:bodyPr>
            <a:normAutofit fontScale="70000" lnSpcReduction="20000"/>
          </a:bodyPr>
          <a:lstStyle/>
          <a:p>
            <a:pPr indent="337661" algn="just">
              <a:lnSpc>
                <a:spcPct val="107000"/>
              </a:lnSpc>
              <a:spcAft>
                <a:spcPts val="6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принять локальный акт (положение), в котором определить порядок функционирования указанной системы, правовые основания для данной обработки, сроки хранения видеозаписей и т.п. Отсутствие такого документа существенным образом нарушает права посетителей, обучающихся и работников, поскольку не позволяет установить для реализации каких целей осуществляется видеонаблюдение, порядок доступа к полученным сведениям, срок хранения видеозаписей и т.п. </a:t>
            </a:r>
          </a:p>
          <a:p>
            <a:pPr indent="337661" algn="just">
              <a:lnSpc>
                <a:spcPct val="107000"/>
              </a:lnSpc>
              <a:spcAft>
                <a:spcPts val="6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ознакомить с ним обучающихся и работников;</a:t>
            </a:r>
          </a:p>
          <a:p>
            <a:pPr indent="337661" algn="just">
              <a:lnSpc>
                <a:spcPct val="107000"/>
              </a:lnSpc>
              <a:spcAft>
                <a:spcPts val="6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включить соответствующие положения в Политику;</a:t>
            </a:r>
          </a:p>
          <a:p>
            <a:pPr indent="337661" algn="just">
              <a:lnSpc>
                <a:spcPct val="107000"/>
              </a:lnSpc>
              <a:spcAft>
                <a:spcPts val="6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обеспечить уведомление об осуществлении видеонаблюдения (например, путем размещения предупреждающих табличек у входа и иных помещениях, где ведется видеонаблюдение).</a:t>
            </a:r>
          </a:p>
        </p:txBody>
      </p:sp>
      <p:sp>
        <p:nvSpPr>
          <p:cNvPr id="6" name="Текст 5"/>
          <p:cNvSpPr>
            <a:spLocks noGrp="1"/>
          </p:cNvSpPr>
          <p:nvPr>
            <p:ph type="body" sz="half" idx="2"/>
          </p:nvPr>
        </p:nvSpPr>
        <p:spPr>
          <a:xfrm>
            <a:off x="240632" y="2400300"/>
            <a:ext cx="3513221" cy="3269582"/>
          </a:xfrm>
        </p:spPr>
        <p:txBody>
          <a:bodyPr/>
          <a:lstStyle/>
          <a:p>
            <a:pPr algn="just"/>
            <a:r>
              <a:rPr lang="ru-RU"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Пропускная система</a:t>
            </a:r>
            <a:r>
              <a:rPr lang="ru-BY"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организация видеонаблюдения </a:t>
            </a:r>
            <a:r>
              <a:rPr lang="ru-RU" sz="1800" spc="-2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рассматрива</a:t>
            </a:r>
            <a:r>
              <a:rPr lang="ru-BY"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a:t>
            </a:r>
            <a:r>
              <a:rPr lang="ru-RU" sz="1800" spc="-2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тся</a:t>
            </a:r>
            <a:r>
              <a:rPr lang="ru-RU"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качестве </a:t>
            </a:r>
            <a:r>
              <a:rPr lang="ru-RU" sz="1800" spc="-2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мероприяти</a:t>
            </a:r>
            <a:r>
              <a:rPr lang="ru-BY"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a:t>
            </a:r>
            <a:r>
              <a:rPr lang="ru-RU"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spc="-23"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направленн</a:t>
            </a:r>
            <a:r>
              <a:rPr lang="ru-BY"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ых</a:t>
            </a:r>
            <a:r>
              <a:rPr lang="ru-RU" sz="1800" spc="-2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исключение бесконтрольного входа (выхода) на охраняемый объект. Обработка персональных данных в таких случаях осуществляется на основании </a:t>
            </a:r>
            <a:r>
              <a:rPr lang="ru-RU" sz="1800" b="1" spc="-23"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абзаца двадцатого статьи 6 Закона. </a:t>
            </a:r>
          </a:p>
          <a:p>
            <a:endParaRPr lang="be-BY"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275" y="857250"/>
            <a:ext cx="1879934" cy="1409951"/>
          </a:xfrm>
          <a:prstGeom prst="rect">
            <a:avLst/>
          </a:prstGeom>
        </p:spPr>
      </p:pic>
      <p:pic>
        <p:nvPicPr>
          <p:cNvPr id="2" name="Рисунок 1">
            <a:extLst>
              <a:ext uri="{FF2B5EF4-FFF2-40B4-BE49-F238E27FC236}">
                <a16:creationId xmlns:a16="http://schemas.microsoft.com/office/drawing/2014/main" id="{981FF1D6-4EA2-37DF-95F5-F9BCE31BCF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63" y="1021314"/>
            <a:ext cx="374279" cy="374279"/>
          </a:xfrm>
          <a:prstGeom prst="rect">
            <a:avLst/>
          </a:prstGeom>
          <a:noFill/>
          <a:ln>
            <a:noFill/>
          </a:ln>
        </p:spPr>
      </p:pic>
      <p:sp>
        <p:nvSpPr>
          <p:cNvPr id="7" name="PlaceHolder 5">
            <a:extLst>
              <a:ext uri="{FF2B5EF4-FFF2-40B4-BE49-F238E27FC236}">
                <a16:creationId xmlns:a16="http://schemas.microsoft.com/office/drawing/2014/main" id="{4CA74D1E-3D02-70AA-8A5C-0DB652769991}"/>
              </a:ext>
            </a:extLst>
          </p:cNvPr>
          <p:cNvSpPr txBox="1">
            <a:spLocks/>
          </p:cNvSpPr>
          <p:nvPr/>
        </p:nvSpPr>
        <p:spPr>
          <a:xfrm>
            <a:off x="8405769" y="124288"/>
            <a:ext cx="497048" cy="470516"/>
          </a:xfrm>
          <a:prstGeom prst="rect">
            <a:avLst/>
          </a:prstGeom>
          <a:noFill/>
          <a:ln w="0">
            <a:noFill/>
          </a:ln>
        </p:spPr>
        <p:txBody>
          <a:bodyPr vert="horz" lIns="67500" tIns="33750" rIns="67500" bIns="33750" rtlCol="0" anchor="t">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FF819-5A1F-4D2E-9427-1BEAA50956D2}" type="slidenum">
              <a:rPr lang="ru-RU" sz="2500" spc="-1">
                <a:solidFill>
                  <a:srgbClr val="415588"/>
                </a:solidFill>
                <a:latin typeface="Cambria"/>
              </a:rPr>
              <a:pPr/>
              <a:t>24</a:t>
            </a:fld>
            <a:endParaRPr lang="ru-RU" sz="2500" spc="-1" dirty="0">
              <a:latin typeface="Times New Roman"/>
            </a:endParaRPr>
          </a:p>
        </p:txBody>
      </p:sp>
    </p:spTree>
    <p:extLst>
      <p:ext uri="{BB962C8B-B14F-4D97-AF65-F5344CB8AC3E}">
        <p14:creationId xmlns:p14="http://schemas.microsoft.com/office/powerpoint/2010/main" val="78827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33FB0-95A1-3005-4BF1-F3B8955CF1DB}"/>
              </a:ext>
            </a:extLst>
          </p:cNvPr>
          <p:cNvSpPr>
            <a:spLocks noGrp="1"/>
          </p:cNvSpPr>
          <p:nvPr>
            <p:ph type="title"/>
          </p:nvPr>
        </p:nvSpPr>
        <p:spPr>
          <a:xfrm>
            <a:off x="628650" y="1131095"/>
            <a:ext cx="7886700" cy="191745"/>
          </a:xfrm>
        </p:spPr>
        <p:txBody>
          <a:bodyPr>
            <a:normAutofit fontScale="90000"/>
          </a:bodyPr>
          <a:lstStyle/>
          <a:p>
            <a:endParaRPr lang="ru-BY" dirty="0"/>
          </a:p>
        </p:txBody>
      </p:sp>
      <p:sp>
        <p:nvSpPr>
          <p:cNvPr id="3" name="Объект 2">
            <a:extLst>
              <a:ext uri="{FF2B5EF4-FFF2-40B4-BE49-F238E27FC236}">
                <a16:creationId xmlns:a16="http://schemas.microsoft.com/office/drawing/2014/main" id="{151740AF-48D3-51F7-D851-F7000AD069B9}"/>
              </a:ext>
            </a:extLst>
          </p:cNvPr>
          <p:cNvSpPr>
            <a:spLocks noGrp="1"/>
          </p:cNvSpPr>
          <p:nvPr>
            <p:ph idx="1"/>
          </p:nvPr>
        </p:nvSpPr>
        <p:spPr>
          <a:xfrm>
            <a:off x="2077324" y="1410703"/>
            <a:ext cx="6907286" cy="4590047"/>
          </a:xfrm>
        </p:spPr>
        <p:txBody>
          <a:bodyPr/>
          <a:lstStyle/>
          <a:p>
            <a:pPr algn="just">
              <a:lnSpc>
                <a:spcPct val="120000"/>
              </a:lnSpc>
            </a:pPr>
            <a:r>
              <a:rPr lang="ru-RU" sz="19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Обработка фотографий работников и посетителей для </a:t>
            </a:r>
            <a:r>
              <a:rPr lang="ru-RU" sz="195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видеораспознавания</a:t>
            </a:r>
            <a:r>
              <a:rPr lang="ru-RU" sz="19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лиц (уникальной идентификации) в системе пропускного режима при организации пропускной системы </a:t>
            </a:r>
            <a:r>
              <a:rPr lang="ru-RU" sz="195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не допускается</a:t>
            </a:r>
            <a:r>
              <a:rPr lang="ru-RU" sz="195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Такая обработка не соответствует требованиям, предусмотренным статьей 4 Закона, в том числе требованию о необходимости справедливого соотношения интересов всех заинтересованных лиц при обработке персональных данных. Принимая во внимание категорию персональных данных (специальные персональные данные), такая обработка может осуществляться лишь в тех случаях, когда иными способами нельзя достичь цели, закрепленной в законодательстве. </a:t>
            </a:r>
            <a:r>
              <a:rPr lang="ru-RU" sz="19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BY" sz="1950" dirty="0">
              <a:latin typeface="Times New Roman" panose="02020603050405020304" pitchFamily="18" charset="0"/>
              <a:ea typeface="Calibri" panose="020F0502020204030204" pitchFamily="34" charset="0"/>
              <a:cs typeface="Times New Roman" panose="02020603050405020304" pitchFamily="18" charset="0"/>
            </a:endParaRPr>
          </a:p>
          <a:p>
            <a:endParaRPr lang="ru-BY" dirty="0"/>
          </a:p>
        </p:txBody>
      </p:sp>
      <p:pic>
        <p:nvPicPr>
          <p:cNvPr id="5" name="Рисунок 4">
            <a:extLst>
              <a:ext uri="{FF2B5EF4-FFF2-40B4-BE49-F238E27FC236}">
                <a16:creationId xmlns:a16="http://schemas.microsoft.com/office/drawing/2014/main" id="{5E1563F6-477C-6381-B99C-3766A05927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63" y="1021314"/>
            <a:ext cx="374279" cy="374279"/>
          </a:xfrm>
          <a:prstGeom prst="rect">
            <a:avLst/>
          </a:prstGeom>
          <a:noFill/>
          <a:ln>
            <a:noFill/>
          </a:ln>
        </p:spPr>
      </p:pic>
      <p:sp>
        <p:nvSpPr>
          <p:cNvPr id="6" name="PlaceHolder 5">
            <a:extLst>
              <a:ext uri="{FF2B5EF4-FFF2-40B4-BE49-F238E27FC236}">
                <a16:creationId xmlns:a16="http://schemas.microsoft.com/office/drawing/2014/main" id="{749134D3-2B70-17AF-3336-587DBB73E944}"/>
              </a:ext>
            </a:extLst>
          </p:cNvPr>
          <p:cNvSpPr txBox="1">
            <a:spLocks/>
          </p:cNvSpPr>
          <p:nvPr/>
        </p:nvSpPr>
        <p:spPr>
          <a:xfrm>
            <a:off x="8176335" y="132349"/>
            <a:ext cx="646584" cy="506843"/>
          </a:xfrm>
          <a:prstGeom prst="rect">
            <a:avLst/>
          </a:prstGeom>
          <a:noFill/>
          <a:ln w="0">
            <a:noFill/>
          </a:ln>
        </p:spPr>
        <p:txBody>
          <a:bodyPr vert="horz" lIns="67500" tIns="33750" rIns="67500" bIns="33750" rtlCol="0" anchor="t">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FF819-5A1F-4D2E-9427-1BEAA50956D2}" type="slidenum">
              <a:rPr lang="ru-RU" sz="2500" spc="-1">
                <a:solidFill>
                  <a:srgbClr val="415588"/>
                </a:solidFill>
                <a:latin typeface="Cambria"/>
              </a:rPr>
              <a:pPr/>
              <a:t>25</a:t>
            </a:fld>
            <a:endParaRPr lang="ru-RU" sz="2500" spc="-1" dirty="0">
              <a:latin typeface="Times New Roman"/>
            </a:endParaRPr>
          </a:p>
        </p:txBody>
      </p:sp>
      <p:pic>
        <p:nvPicPr>
          <p:cNvPr id="3074" name="Picture 2">
            <a:extLst>
              <a:ext uri="{FF2B5EF4-FFF2-40B4-BE49-F238E27FC236}">
                <a16:creationId xmlns:a16="http://schemas.microsoft.com/office/drawing/2014/main" id="{23315539-C831-F370-70DE-E2DB2D3E82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99" y="2352582"/>
            <a:ext cx="1577078" cy="157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7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idx="4294967295"/>
          </p:nvPr>
        </p:nvSpPr>
        <p:spPr>
          <a:xfrm>
            <a:off x="1535836" y="989598"/>
            <a:ext cx="6089593" cy="553454"/>
          </a:xfrm>
          <a:prstGeom prst="rect">
            <a:avLst/>
          </a:prstGeom>
          <a:noFill/>
          <a:ln w="0">
            <a:noFill/>
          </a:ln>
        </p:spPr>
        <p:txBody>
          <a:bodyPr lIns="67500" tIns="33750" rIns="67500" bIns="33750" anchor="t">
            <a:noAutofit/>
          </a:bodyPr>
          <a:lstStyle/>
          <a:p>
            <a:pPr>
              <a:lnSpc>
                <a:spcPct val="90000"/>
              </a:lnSpc>
            </a:pPr>
            <a:r>
              <a:rPr lang="ru-RU" sz="3000" b="1" spc="-1" dirty="0">
                <a:solidFill>
                  <a:schemeClr val="accent1">
                    <a:lumMod val="75000"/>
                  </a:schemeClr>
                </a:solidFill>
                <a:latin typeface="Times New Roman" panose="02020603050405020304" pitchFamily="18" charset="0"/>
                <a:ea typeface="DejaVu Sans"/>
                <a:cs typeface="Times New Roman" panose="02020603050405020304" pitchFamily="18" charset="0"/>
              </a:rPr>
              <a:t>Интернет-сайт организации </a:t>
            </a:r>
            <a:endParaRPr lang="ru-BY" sz="3000" b="1" spc="-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47" name="PlaceHolder 2"/>
          <p:cNvSpPr>
            <a:spLocks noGrp="1"/>
          </p:cNvSpPr>
          <p:nvPr>
            <p:ph idx="4294967295"/>
          </p:nvPr>
        </p:nvSpPr>
        <p:spPr>
          <a:xfrm>
            <a:off x="276726" y="1543051"/>
            <a:ext cx="8386011" cy="4058759"/>
          </a:xfrm>
          <a:prstGeom prst="rect">
            <a:avLst/>
          </a:prstGeom>
          <a:noFill/>
          <a:ln w="0">
            <a:noFill/>
          </a:ln>
        </p:spPr>
        <p:txBody>
          <a:bodyPr lIns="67500" tIns="33750" rIns="67500" bIns="33750" anchor="t">
            <a:normAutofit fontScale="95500"/>
          </a:bodyPr>
          <a:lstStyle/>
          <a:p>
            <a:pPr indent="0" algn="just">
              <a:lnSpc>
                <a:spcPct val="105000"/>
              </a:lnSpc>
              <a:spcAft>
                <a:spcPts val="600"/>
              </a:spcAft>
              <a:buNone/>
            </a:pPr>
            <a:r>
              <a:rPr lang="ru-RU" sz="18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Необходимость (возможность) размещения информации о работниках и обучающихся на сайте может быть обусловлена:</a:t>
            </a:r>
          </a:p>
          <a:p>
            <a:pPr marL="428625" indent="-257175" algn="just">
              <a:lnSpc>
                <a:spcPct val="105000"/>
              </a:lnSpc>
              <a:spcAft>
                <a:spcPts val="600"/>
              </a:spcAft>
            </a:pPr>
            <a:r>
              <a:rPr lang="ru-RU" sz="18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законодательством;</a:t>
            </a:r>
          </a:p>
          <a:p>
            <a:pPr marL="428625" indent="-257175" algn="just">
              <a:lnSpc>
                <a:spcPct val="105000"/>
              </a:lnSpc>
              <a:spcAft>
                <a:spcPts val="600"/>
              </a:spcAft>
            </a:pPr>
            <a:r>
              <a:rPr lang="ru-RU" sz="18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a:t>
            </a:r>
            <a:r>
              <a:rPr lang="ru-RU" sz="1875"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еобходимостью рационально организовать труд работников, в должностные обязанности которых входит активное контактирование с внешним контуром организации и др</a:t>
            </a:r>
            <a:r>
              <a:rPr lang="ru-RU" sz="1875"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BY" sz="1875" kern="1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95000"/>
              </a:lnSpc>
              <a:spcAft>
                <a:spcPts val="600"/>
              </a:spcAft>
              <a:buNone/>
            </a:pPr>
            <a:r>
              <a:rPr lang="ru-RU" sz="18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приведенных случаях согласие субъекта персональных данных на размещение информации о нем на сайте организации в объеме, предусмотренном законодательством (в первом случае) и для рациональной организации труда работника (во втором случае), осуществляется без получения их согласия на основании абзаца двадцатого статьи 6 или абзаца восьмого статьи 6 Закона. </a:t>
            </a:r>
            <a:endParaRPr lang="ru-BY" sz="1875" dirty="0">
              <a:latin typeface="Calibri" panose="020F0502020204030204" pitchFamily="34" charset="0"/>
              <a:ea typeface="Times New Roman" panose="02020603050405020304" pitchFamily="18" charset="0"/>
              <a:cs typeface="Times New Roman" panose="02020603050405020304" pitchFamily="18" charset="0"/>
            </a:endParaRPr>
          </a:p>
          <a:p>
            <a:pPr indent="0" algn="just">
              <a:lnSpc>
                <a:spcPct val="105000"/>
              </a:lnSpc>
              <a:spcAft>
                <a:spcPts val="600"/>
              </a:spcAft>
              <a:buNone/>
            </a:pPr>
            <a:endParaRPr lang="ru-BY" sz="1875"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endParaRPr lang="ru-BY" sz="1425" spc="-24" dirty="0">
              <a:solidFill>
                <a:srgbClr val="000000"/>
              </a:solidFill>
              <a:latin typeface="Times New Roman"/>
            </a:endParaRPr>
          </a:p>
        </p:txBody>
      </p:sp>
      <p:sp>
        <p:nvSpPr>
          <p:cNvPr id="3" name="PlaceHolder 5">
            <a:extLst>
              <a:ext uri="{FF2B5EF4-FFF2-40B4-BE49-F238E27FC236}">
                <a16:creationId xmlns:a16="http://schemas.microsoft.com/office/drawing/2014/main" id="{7FC58F0F-E807-885B-B87E-7D01F5C6DEFC}"/>
              </a:ext>
            </a:extLst>
          </p:cNvPr>
          <p:cNvSpPr txBox="1">
            <a:spLocks/>
          </p:cNvSpPr>
          <p:nvPr/>
        </p:nvSpPr>
        <p:spPr>
          <a:xfrm>
            <a:off x="8381763" y="989598"/>
            <a:ext cx="521054" cy="355273"/>
          </a:xfrm>
          <a:prstGeom prst="rect">
            <a:avLst/>
          </a:prstGeom>
          <a:noFill/>
          <a:ln w="0">
            <a:noFill/>
          </a:ln>
        </p:spPr>
        <p:txBody>
          <a:bodyPr vert="horz" lIns="67500" tIns="33750" rIns="67500" bIns="33750" rtlCol="0" anchor="t">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100" spc="-1" dirty="0">
              <a:latin typeface="Times New Roman"/>
            </a:endParaRPr>
          </a:p>
        </p:txBody>
      </p:sp>
      <p:sp>
        <p:nvSpPr>
          <p:cNvPr id="5" name="TextBox 4">
            <a:extLst>
              <a:ext uri="{FF2B5EF4-FFF2-40B4-BE49-F238E27FC236}">
                <a16:creationId xmlns:a16="http://schemas.microsoft.com/office/drawing/2014/main" id="{90A2E44D-39C8-22D2-835F-504DD09EBE41}"/>
              </a:ext>
            </a:extLst>
          </p:cNvPr>
          <p:cNvSpPr txBox="1"/>
          <p:nvPr/>
        </p:nvSpPr>
        <p:spPr>
          <a:xfrm>
            <a:off x="8202968" y="188952"/>
            <a:ext cx="630314" cy="477054"/>
          </a:xfrm>
          <a:prstGeom prst="rect">
            <a:avLst/>
          </a:prstGeom>
          <a:noFill/>
        </p:spPr>
        <p:txBody>
          <a:bodyPr wrap="square">
            <a:spAutoFit/>
          </a:bodyPr>
          <a:lstStyle/>
          <a:p>
            <a:fld id="{F73FF819-5A1F-4D2E-9427-1BEAA50956D2}" type="slidenum">
              <a:rPr lang="ru-RU" sz="2500" spc="-1" smtClean="0">
                <a:solidFill>
                  <a:srgbClr val="415588"/>
                </a:solidFill>
                <a:latin typeface="Cambria"/>
              </a:rPr>
              <a:pPr/>
              <a:t>26</a:t>
            </a:fld>
            <a:endParaRPr lang="ru-BY" sz="2500" dirty="0"/>
          </a:p>
        </p:txBody>
      </p:sp>
    </p:spTree>
    <p:extLst>
      <p:ext uri="{BB962C8B-B14F-4D97-AF65-F5344CB8AC3E}">
        <p14:creationId xmlns:p14="http://schemas.microsoft.com/office/powerpoint/2010/main" val="71535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idx="4294967295"/>
          </p:nvPr>
        </p:nvSpPr>
        <p:spPr>
          <a:xfrm>
            <a:off x="2059618" y="947486"/>
            <a:ext cx="6191453" cy="543963"/>
          </a:xfrm>
          <a:prstGeom prst="rect">
            <a:avLst/>
          </a:prstGeom>
          <a:noFill/>
          <a:ln w="0">
            <a:noFill/>
          </a:ln>
        </p:spPr>
        <p:txBody>
          <a:bodyPr lIns="67500" tIns="33750" rIns="67500" bIns="33750" anchor="t">
            <a:noAutofit/>
          </a:bodyPr>
          <a:lstStyle/>
          <a:p>
            <a:pPr>
              <a:lnSpc>
                <a:spcPct val="90000"/>
              </a:lnSpc>
            </a:pPr>
            <a:r>
              <a:rPr lang="ru-RU" sz="2700" b="1" spc="-1" dirty="0">
                <a:solidFill>
                  <a:schemeClr val="accent1">
                    <a:lumMod val="75000"/>
                  </a:schemeClr>
                </a:solidFill>
                <a:latin typeface="Times New Roman" panose="02020603050405020304" pitchFamily="18" charset="0"/>
                <a:ea typeface="DejaVu Sans"/>
                <a:cs typeface="Times New Roman" panose="02020603050405020304" pitchFamily="18" charset="0"/>
              </a:rPr>
              <a:t>Интернет-сайт организации</a:t>
            </a:r>
            <a:br>
              <a:rPr lang="ru-RU" sz="2700" spc="-1" dirty="0">
                <a:solidFill>
                  <a:schemeClr val="accent1">
                    <a:lumMod val="75000"/>
                  </a:schemeClr>
                </a:solidFill>
                <a:latin typeface="Times New Roman" panose="02020603050405020304" pitchFamily="18" charset="0"/>
                <a:ea typeface="DejaVu Sans"/>
                <a:cs typeface="Times New Roman" panose="02020603050405020304" pitchFamily="18" charset="0"/>
              </a:rPr>
            </a:br>
            <a:endParaRPr lang="ru-BY" sz="1800" spc="-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47" name="PlaceHolder 2"/>
          <p:cNvSpPr>
            <a:spLocks noGrp="1"/>
          </p:cNvSpPr>
          <p:nvPr>
            <p:ph idx="4294967295"/>
          </p:nvPr>
        </p:nvSpPr>
        <p:spPr>
          <a:xfrm>
            <a:off x="264694" y="1409918"/>
            <a:ext cx="8554453" cy="4500596"/>
          </a:xfrm>
          <a:prstGeom prst="rect">
            <a:avLst/>
          </a:prstGeom>
          <a:noFill/>
          <a:ln w="0">
            <a:noFill/>
          </a:ln>
        </p:spPr>
        <p:txBody>
          <a:bodyPr lIns="67500" tIns="33750" rIns="67500" bIns="33750" anchor="t">
            <a:normAutofit fontScale="95500" lnSpcReduction="10000"/>
          </a:bodyPr>
          <a:lstStyle/>
          <a:p>
            <a:pPr marL="166211" indent="0" algn="just">
              <a:lnSpc>
                <a:spcPct val="100000"/>
              </a:lnSpc>
              <a:buNone/>
            </a:pPr>
            <a:r>
              <a:rPr lang="ru-RU" sz="1725" kern="100" dirty="0">
                <a:solidFill>
                  <a:srgbClr val="000000"/>
                </a:solidFill>
                <a:latin typeface="Times New Roman" panose="02020603050405020304" pitchFamily="18" charset="0"/>
                <a:ea typeface="Calibri" panose="020F0502020204030204" pitchFamily="34" charset="0"/>
                <a:cs typeface="Arial" panose="020B0604020202020204" pitchFamily="34" charset="0"/>
              </a:rPr>
              <a:t>Законодательство:</a:t>
            </a:r>
          </a:p>
          <a:p>
            <a:pPr marL="337661" algn="just">
              <a:lnSpc>
                <a:spcPct val="100000"/>
              </a:lnSpc>
            </a:pPr>
            <a:r>
              <a:rPr lang="ru-RU" sz="1725" kern="100" dirty="0">
                <a:solidFill>
                  <a:srgbClr val="000000"/>
                </a:solidFill>
                <a:latin typeface="Times New Roman" panose="02020603050405020304" pitchFamily="18" charset="0"/>
                <a:ea typeface="Calibri" panose="020F0502020204030204" pitchFamily="34" charset="0"/>
                <a:cs typeface="Arial" panose="020B0604020202020204" pitchFamily="34" charset="0"/>
              </a:rPr>
              <a:t>Требования о размещении сведений на интернет-сайтах организаций установлены статьей 22-1 Закона Республики Беларусь от 10 ноября 2008 г. № 455-З ”Об информации, информатизации и защите информации“, Указом Президента Республики Беларусь от 1 февраля 2010 г. № 60 ”О мерах по совершенствованию использования национального сегмента сети Интернет“ и принятым в его развитие постановлением Совета Министров Республики Беларусь от 29 апреля 2010 г. № 645 </a:t>
            </a:r>
            <a:r>
              <a:rPr lang="ru-RU" sz="1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(ред. от 30.12.2022 № 972)</a:t>
            </a:r>
            <a:r>
              <a:rPr lang="ru-RU" sz="1725" kern="100" dirty="0">
                <a:solidFill>
                  <a:srgbClr val="000000"/>
                </a:solidFill>
                <a:latin typeface="Times New Roman" panose="02020603050405020304" pitchFamily="18" charset="0"/>
                <a:ea typeface="Calibri" panose="020F0502020204030204" pitchFamily="34" charset="0"/>
                <a:cs typeface="Arial" panose="020B0604020202020204" pitchFamily="34" charset="0"/>
              </a:rPr>
              <a:t>, которым утверждено Положение о порядке функционирования интернет-сайтов государственных органов и организаций.</a:t>
            </a:r>
            <a:endParaRPr lang="ru-BY" sz="1725" kern="100" dirty="0">
              <a:latin typeface="Liberation Serif"/>
              <a:ea typeface="NSimSun" panose="02010609030101010101" pitchFamily="49" charset="-122"/>
              <a:cs typeface="Arial" panose="020B0604020202020204" pitchFamily="34" charset="0"/>
            </a:endParaRPr>
          </a:p>
          <a:p>
            <a:pPr marL="337661" algn="just">
              <a:lnSpc>
                <a:spcPct val="100000"/>
              </a:lnSpc>
              <a:spcAft>
                <a:spcPts val="600"/>
              </a:spcAft>
            </a:pPr>
            <a:r>
              <a:rPr lang="ru-RU" sz="17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Абзацем семнадцатым статьи 6 Закона предусмотрено, что согласие субъекта персональных данных на обработку персональных данных не требуется в целях осуществления законной профессиональной деятельности журналиста, направленной на защиту общественного интереса. </a:t>
            </a:r>
            <a:endParaRPr lang="ru-BY" sz="1725" dirty="0">
              <a:latin typeface="Calibri" panose="020F0502020204030204" pitchFamily="34" charset="0"/>
              <a:ea typeface="Times New Roman" panose="02020603050405020304" pitchFamily="18" charset="0"/>
              <a:cs typeface="Times New Roman" panose="02020603050405020304" pitchFamily="18" charset="0"/>
            </a:endParaRPr>
          </a:p>
          <a:p>
            <a:pPr marL="337661" algn="just">
              <a:lnSpc>
                <a:spcPct val="100000"/>
              </a:lnSpc>
              <a:spcAft>
                <a:spcPts val="600"/>
              </a:spcAft>
            </a:pPr>
            <a:r>
              <a:rPr lang="ru-RU" sz="17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Статья 34 Закона </a:t>
            </a:r>
            <a:r>
              <a:rPr lang="ru-RU" sz="1725" dirty="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Республики Беларусь от 17 июля 2008 г. № 427-З ”О средствах массовой информации“ </a:t>
            </a:r>
            <a:r>
              <a:rPr lang="ru-RU" sz="17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допускает для журналистов возможность обработки фотографий граждан без их согласия в случае съемки в </a:t>
            </a:r>
            <a:r>
              <a:rPr lang="ru-BY" sz="17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местах, открытых для массового посещения, на массовых мероприятиях</a:t>
            </a:r>
            <a:r>
              <a:rPr lang="ru-RU" sz="17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BY" sz="1725"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endParaRPr lang="ru-BY" sz="1425" spc="-24" dirty="0">
              <a:solidFill>
                <a:srgbClr val="000000"/>
              </a:solidFill>
              <a:latin typeface="Times New Roman"/>
            </a:endParaRPr>
          </a:p>
        </p:txBody>
      </p:sp>
      <p:sp>
        <p:nvSpPr>
          <p:cNvPr id="350" name="PlaceHolder 5"/>
          <p:cNvSpPr>
            <a:spLocks noGrp="1"/>
          </p:cNvSpPr>
          <p:nvPr>
            <p:ph type="sldNum" idx="4294967295"/>
          </p:nvPr>
        </p:nvSpPr>
        <p:spPr>
          <a:xfrm>
            <a:off x="8610600" y="6356350"/>
            <a:ext cx="2743200" cy="365125"/>
          </a:xfrm>
          <a:prstGeom prst="rect">
            <a:avLst/>
          </a:prstGeom>
          <a:noFill/>
          <a:ln w="0">
            <a:noFill/>
          </a:ln>
        </p:spPr>
        <p:txBody>
          <a:bodyPr vert="horz" lIns="91440" tIns="45720" rIns="91440" bIns="45720" rtlCol="0" anchor="ctr">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pPr>
            <a:fld id="{4C7D7DE3-6EB9-4E3B-9E01-F72E9B2893C3}" type="slidenum">
              <a:rPr lang="ru-BY" smtClean="0"/>
              <a:pPr algn="r">
                <a:lnSpc>
                  <a:spcPct val="100000"/>
                </a:lnSpc>
              </a:pPr>
              <a:t>27</a:t>
            </a:fld>
            <a:endParaRPr lang="ru-RU" sz="2100" spc="-1" dirty="0">
              <a:latin typeface="Times New Roman"/>
            </a:endParaRPr>
          </a:p>
        </p:txBody>
      </p:sp>
      <p:pic>
        <p:nvPicPr>
          <p:cNvPr id="2" name="Рисунок 1">
            <a:extLst>
              <a:ext uri="{FF2B5EF4-FFF2-40B4-BE49-F238E27FC236}">
                <a16:creationId xmlns:a16="http://schemas.microsoft.com/office/drawing/2014/main" id="{FD9922F7-0693-4D51-04F0-76419B2713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63" y="1021314"/>
            <a:ext cx="374279" cy="374279"/>
          </a:xfrm>
          <a:prstGeom prst="rect">
            <a:avLst/>
          </a:prstGeom>
          <a:noFill/>
          <a:ln>
            <a:noFill/>
          </a:ln>
        </p:spPr>
      </p:pic>
      <p:sp>
        <p:nvSpPr>
          <p:cNvPr id="4" name="TextBox 3">
            <a:extLst>
              <a:ext uri="{FF2B5EF4-FFF2-40B4-BE49-F238E27FC236}">
                <a16:creationId xmlns:a16="http://schemas.microsoft.com/office/drawing/2014/main" id="{EFD3D3D1-41FD-2901-95E5-E0A6C14D11A1}"/>
              </a:ext>
            </a:extLst>
          </p:cNvPr>
          <p:cNvSpPr txBox="1"/>
          <p:nvPr/>
        </p:nvSpPr>
        <p:spPr>
          <a:xfrm>
            <a:off x="8327254" y="136525"/>
            <a:ext cx="816746" cy="477054"/>
          </a:xfrm>
          <a:prstGeom prst="rect">
            <a:avLst/>
          </a:prstGeom>
          <a:noFill/>
        </p:spPr>
        <p:txBody>
          <a:bodyPr wrap="square">
            <a:spAutoFit/>
          </a:bodyPr>
          <a:lstStyle/>
          <a:p>
            <a:fld id="{AF86858E-376A-4DA0-9553-635CC5966387}" type="slidenum">
              <a:rPr lang="ru-RU" sz="2500" spc="-1" smtClean="0">
                <a:solidFill>
                  <a:srgbClr val="415588"/>
                </a:solidFill>
                <a:latin typeface="Cambria"/>
              </a:rPr>
              <a:pPr/>
              <a:t>27</a:t>
            </a:fld>
            <a:endParaRPr lang="ru-BY" sz="2500" dirty="0"/>
          </a:p>
        </p:txBody>
      </p:sp>
    </p:spTree>
    <p:extLst>
      <p:ext uri="{BB962C8B-B14F-4D97-AF65-F5344CB8AC3E}">
        <p14:creationId xmlns:p14="http://schemas.microsoft.com/office/powerpoint/2010/main" val="4136753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C62186-7E9E-2060-72CC-EBE135821906}"/>
              </a:ext>
            </a:extLst>
          </p:cNvPr>
          <p:cNvSpPr>
            <a:spLocks noGrp="1"/>
          </p:cNvSpPr>
          <p:nvPr>
            <p:ph type="title"/>
          </p:nvPr>
        </p:nvSpPr>
        <p:spPr>
          <a:xfrm>
            <a:off x="8273642" y="62143"/>
            <a:ext cx="497496" cy="523783"/>
          </a:xfrm>
        </p:spPr>
        <p:txBody>
          <a:bodyPr/>
          <a:lstStyle/>
          <a:p>
            <a:fld id="{AF86858E-376A-4DA0-9553-635CC5966387}" type="slidenum">
              <a:rPr lang="ru-RU" sz="2500" spc="-1" smtClean="0">
                <a:solidFill>
                  <a:srgbClr val="415588"/>
                </a:solidFill>
                <a:latin typeface="Cambria"/>
              </a:rPr>
              <a:pPr/>
              <a:t>28</a:t>
            </a:fld>
            <a:endParaRPr lang="ru-BY" sz="2500" dirty="0"/>
          </a:p>
        </p:txBody>
      </p:sp>
      <p:sp>
        <p:nvSpPr>
          <p:cNvPr id="3" name="Объект 2">
            <a:extLst>
              <a:ext uri="{FF2B5EF4-FFF2-40B4-BE49-F238E27FC236}">
                <a16:creationId xmlns:a16="http://schemas.microsoft.com/office/drawing/2014/main" id="{CCEBE15F-2E88-AAC8-978D-AF119EB2D61C}"/>
              </a:ext>
            </a:extLst>
          </p:cNvPr>
          <p:cNvSpPr>
            <a:spLocks noGrp="1"/>
          </p:cNvSpPr>
          <p:nvPr>
            <p:ph/>
          </p:nvPr>
        </p:nvSpPr>
        <p:spPr>
          <a:xfrm>
            <a:off x="1720515" y="1225119"/>
            <a:ext cx="7182853" cy="4572000"/>
          </a:xfrm>
        </p:spPr>
        <p:txBody>
          <a:bodyPr>
            <a:normAutofit lnSpcReduction="10000"/>
          </a:bodyPr>
          <a:lstStyle/>
          <a:p>
            <a:pPr>
              <a:lnSpc>
                <a:spcPct val="110000"/>
              </a:lnSpc>
            </a:pPr>
            <a:r>
              <a:rPr lang="ru-RU" sz="1950" dirty="0">
                <a:latin typeface="Times New Roman" panose="02020603050405020304" pitchFamily="18" charset="0"/>
                <a:ea typeface="Times New Roman" panose="02020603050405020304" pitchFamily="18" charset="0"/>
                <a:cs typeface="Times New Roman" panose="02020603050405020304" pitchFamily="18" charset="0"/>
              </a:rPr>
              <a:t>Размещение по решению руководителя организации на интернет-сайте, в соцсетях фотографий и видеозаписей с изображением участников мероприятия (в том числе несовершеннолетних) без получения их согласия в рамках новостного контента, освещение спортивных, культурных, образовательных мероприятий не рассматривается как нарушение Закона.</a:t>
            </a:r>
          </a:p>
          <a:p>
            <a:pPr>
              <a:lnSpc>
                <a:spcPct val="110000"/>
              </a:lnSpc>
            </a:pPr>
            <a:endParaRPr lang="ru-RU" sz="195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0000"/>
              </a:lnSpc>
            </a:pPr>
            <a:r>
              <a:rPr lang="ru-RU" sz="1950" dirty="0">
                <a:latin typeface="Times New Roman" panose="02020603050405020304" pitchFamily="18" charset="0"/>
                <a:ea typeface="Times New Roman" panose="02020603050405020304" pitchFamily="18" charset="0"/>
                <a:cs typeface="Times New Roman" panose="02020603050405020304" pitchFamily="18" charset="0"/>
              </a:rPr>
              <a:t>Если съемка происходит на публичном мероприятии или в месте, открытом для свободного посещения, </a:t>
            </a:r>
            <a:r>
              <a:rPr lang="ru-RU" sz="1950" b="1" u="sng"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изображение обучающегося не должно быть основным объектом на снимке</a:t>
            </a:r>
            <a:r>
              <a:rPr lang="ru-RU" sz="1950" u="sng"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фотография должна отражать именно проводимое мероприятие. В случае, если акцент делается на изображении студента (абитуриента), то для размещения таких фотографий необходимо получать согласие законных представителей несовершеннолетнего.</a:t>
            </a:r>
            <a:endParaRPr lang="ru-BY" sz="195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BY" dirty="0"/>
          </a:p>
        </p:txBody>
      </p:sp>
      <p:pic>
        <p:nvPicPr>
          <p:cNvPr id="7" name="Рисунок 6">
            <a:extLst>
              <a:ext uri="{FF2B5EF4-FFF2-40B4-BE49-F238E27FC236}">
                <a16:creationId xmlns:a16="http://schemas.microsoft.com/office/drawing/2014/main" id="{9B15E5DF-F4D1-30FB-30CB-288F4EE5A8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63" y="1021314"/>
            <a:ext cx="374279" cy="374279"/>
          </a:xfrm>
          <a:prstGeom prst="rect">
            <a:avLst/>
          </a:prstGeom>
          <a:noFill/>
          <a:ln>
            <a:noFill/>
          </a:ln>
        </p:spPr>
      </p:pic>
      <p:pic>
        <p:nvPicPr>
          <p:cNvPr id="2050" name="Picture 2">
            <a:extLst>
              <a:ext uri="{FF2B5EF4-FFF2-40B4-BE49-F238E27FC236}">
                <a16:creationId xmlns:a16="http://schemas.microsoft.com/office/drawing/2014/main" id="{FE93C85A-1914-8C6A-4AFA-24BEFC2313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2" y="2025908"/>
            <a:ext cx="1537590" cy="160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4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5CD1BB0E-E69F-5632-7F56-7BEB29FF0C01}"/>
              </a:ext>
            </a:extLst>
          </p:cNvPr>
          <p:cNvGraphicFramePr/>
          <p:nvPr>
            <p:extLst>
              <p:ext uri="{D42A27DB-BD31-4B8C-83A1-F6EECF244321}">
                <p14:modId xmlns:p14="http://schemas.microsoft.com/office/powerpoint/2010/main" val="1123081937"/>
              </p:ext>
            </p:extLst>
          </p:nvPr>
        </p:nvGraphicFramePr>
        <p:xfrm>
          <a:off x="2512380" y="958787"/>
          <a:ext cx="6525088" cy="5086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ceHolder 5">
            <a:extLst>
              <a:ext uri="{FF2B5EF4-FFF2-40B4-BE49-F238E27FC236}">
                <a16:creationId xmlns:a16="http://schemas.microsoft.com/office/drawing/2014/main" id="{7EB35B7D-8907-28C9-6E56-59256C7F1455}"/>
              </a:ext>
            </a:extLst>
          </p:cNvPr>
          <p:cNvSpPr>
            <a:spLocks noGrp="1"/>
          </p:cNvSpPr>
          <p:nvPr>
            <p:ph type="title"/>
          </p:nvPr>
        </p:nvSpPr>
        <p:spPr>
          <a:xfrm>
            <a:off x="457200" y="220663"/>
            <a:ext cx="8229600" cy="1250950"/>
          </a:xfrm>
          <a:prstGeom prst="rect">
            <a:avLst/>
          </a:prstGeom>
          <a:noFill/>
          <a:ln w="0">
            <a:noFill/>
          </a:ln>
        </p:spPr>
        <p:txBody>
          <a:bodyPr lIns="90000" tIns="45000" rIns="90000" bIns="45000" anchor="t">
            <a:noAutofit/>
          </a:bodyPr>
          <a:lstStyle/>
          <a:p>
            <a:pPr algn="r">
              <a:lnSpc>
                <a:spcPct val="100000"/>
              </a:lnSpc>
            </a:pPr>
            <a:fld id="{D6C23E5E-1863-4A66-963A-1FD8BD7B152E}" type="slidenum">
              <a:rPr lang="ru-RU" sz="2800" b="0" strike="noStrike" spc="-1">
                <a:solidFill>
                  <a:srgbClr val="415588"/>
                </a:solidFill>
                <a:latin typeface="Cambria"/>
              </a:rPr>
              <a:t>29</a:t>
            </a:fld>
            <a:endParaRPr lang="ru-RU" sz="2800" b="0" strike="noStrike" spc="-1" dirty="0">
              <a:latin typeface="Times New Roman"/>
            </a:endParaRPr>
          </a:p>
        </p:txBody>
      </p:sp>
      <p:pic>
        <p:nvPicPr>
          <p:cNvPr id="1028" name="Picture 4">
            <a:extLst>
              <a:ext uri="{FF2B5EF4-FFF2-40B4-BE49-F238E27FC236}">
                <a16:creationId xmlns:a16="http://schemas.microsoft.com/office/drawing/2014/main" id="{30964BF3-CFD4-FA15-4F1C-C721C0BDF6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377" y="2219417"/>
            <a:ext cx="2061839" cy="206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0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2325950" y="816746"/>
            <a:ext cx="6317650" cy="1011694"/>
          </a:xfrm>
          <a:prstGeom prst="rect">
            <a:avLst/>
          </a:prstGeom>
          <a:noFill/>
          <a:ln w="0">
            <a:noFill/>
          </a:ln>
        </p:spPr>
        <p:txBody>
          <a:bodyPr lIns="90000" tIns="45000" rIns="90000" bIns="45000" anchor="t">
            <a:normAutofit/>
          </a:bodyPr>
          <a:lstStyle/>
          <a:p>
            <a:pPr>
              <a:lnSpc>
                <a:spcPct val="90000"/>
              </a:lnSpc>
            </a:pPr>
            <a:r>
              <a:rPr lang="ru-RU" sz="2400" b="1" dirty="0">
                <a:solidFill>
                  <a:schemeClr val="accent1">
                    <a:lumMod val="50000"/>
                  </a:schemeClr>
                </a:solidFill>
              </a:rPr>
              <a:t>Правовое регулирование: </a:t>
            </a:r>
            <a:endParaRPr lang="ru-RU" sz="3200" b="0" strike="noStrike" spc="-1" dirty="0">
              <a:latin typeface="Arial"/>
            </a:endParaRPr>
          </a:p>
        </p:txBody>
      </p:sp>
      <p:sp>
        <p:nvSpPr>
          <p:cNvPr id="89" name="PlaceHolder 2"/>
          <p:cNvSpPr>
            <a:spLocks noGrp="1"/>
          </p:cNvSpPr>
          <p:nvPr>
            <p:ph/>
          </p:nvPr>
        </p:nvSpPr>
        <p:spPr>
          <a:xfrm>
            <a:off x="230819" y="1376039"/>
            <a:ext cx="8664606" cy="4665215"/>
          </a:xfrm>
          <a:prstGeom prst="rect">
            <a:avLst/>
          </a:prstGeom>
          <a:noFill/>
          <a:ln w="0">
            <a:noFill/>
          </a:ln>
        </p:spPr>
        <p:txBody>
          <a:bodyPr lIns="90000" tIns="45000" rIns="90000" bIns="45000" anchor="t">
            <a:noAutofit/>
          </a:bodyPr>
          <a:lstStyle/>
          <a:p>
            <a:r>
              <a:rPr lang="ru-RU" sz="1600" dirty="0">
                <a:solidFill>
                  <a:schemeClr val="tx1"/>
                </a:solidFill>
                <a:latin typeface="Times New Roman" panose="02020603050405020304" pitchFamily="18" charset="0"/>
                <a:cs typeface="Times New Roman" panose="02020603050405020304" pitchFamily="18" charset="0"/>
              </a:rPr>
              <a:t>Конституция Республики Беларусь;</a:t>
            </a:r>
          </a:p>
          <a:p>
            <a:r>
              <a:rPr lang="ru-RU" sz="1600" dirty="0">
                <a:solidFill>
                  <a:schemeClr val="tx1"/>
                </a:solidFill>
                <a:latin typeface="Times New Roman" panose="02020603050405020304" pitchFamily="18" charset="0"/>
                <a:cs typeface="Times New Roman" panose="02020603050405020304" pitchFamily="18" charset="0"/>
              </a:rPr>
              <a:t>Концепция информационной безопасности Республики Беларусь, утвержденная постановлением Совета Безопасности Республики Беларусь от 18 марта 2019 г. № 1</a:t>
            </a:r>
          </a:p>
          <a:p>
            <a:r>
              <a:rPr lang="ru-RU" sz="1600" dirty="0">
                <a:solidFill>
                  <a:schemeClr val="tx1"/>
                </a:solidFill>
                <a:latin typeface="Times New Roman" panose="02020603050405020304" pitchFamily="18" charset="0"/>
                <a:cs typeface="Times New Roman" panose="02020603050405020304" pitchFamily="18" charset="0"/>
              </a:rPr>
              <a:t>ЗАКОН РЕСПУБЛИКИ БЕЛАРУСЬ 7 мая 2021 г. № 99-З «О защите персональных данных»;</a:t>
            </a:r>
          </a:p>
          <a:p>
            <a:r>
              <a:rPr lang="ru-RU" sz="1600" dirty="0">
                <a:solidFill>
                  <a:schemeClr val="tx1"/>
                </a:solidFill>
                <a:latin typeface="Times New Roman" panose="02020603050405020304" pitchFamily="18" charset="0"/>
                <a:cs typeface="Times New Roman" panose="02020603050405020304" pitchFamily="18" charset="0"/>
              </a:rPr>
              <a:t>УКАЗ ПРЕЗИДЕНТА РЕСПУБЛИКИ БЕЛАРУСЬ 28 октября 2021 г. № 422 «О мерах по совершенствованию защиты персональных данных» (с Положением о Национальном центре защиты персональных данных);</a:t>
            </a:r>
          </a:p>
          <a:p>
            <a:r>
              <a:rPr lang="ru-RU" sz="1600" dirty="0">
                <a:solidFill>
                  <a:schemeClr val="tx1"/>
                </a:solidFill>
                <a:latin typeface="Times New Roman" panose="02020603050405020304" pitchFamily="18" charset="0"/>
                <a:cs typeface="Times New Roman" panose="02020603050405020304" pitchFamily="18" charset="0"/>
              </a:rPr>
              <a:t>Кодекс Республики Беларусь об административных правовых нарушениях (статья 23.7);</a:t>
            </a:r>
          </a:p>
          <a:p>
            <a:r>
              <a:rPr lang="ru-RU" sz="1600" dirty="0">
                <a:solidFill>
                  <a:schemeClr val="tx1"/>
                </a:solidFill>
                <a:latin typeface="Times New Roman" panose="02020603050405020304" pitchFamily="18" charset="0"/>
                <a:cs typeface="Times New Roman" panose="02020603050405020304" pitchFamily="18" charset="0"/>
              </a:rPr>
              <a:t>Уголовный кодекс Республики Беларусь (статьи 203-1, 203-2);</a:t>
            </a:r>
          </a:p>
          <a:p>
            <a:r>
              <a:rPr lang="ru-RU" sz="1600" dirty="0">
                <a:solidFill>
                  <a:schemeClr val="tx1"/>
                </a:solidFill>
                <a:latin typeface="Times New Roman" panose="02020603050405020304" pitchFamily="18" charset="0"/>
                <a:cs typeface="Times New Roman" panose="02020603050405020304" pitchFamily="18" charset="0"/>
              </a:rPr>
              <a:t>Трудовой кодекс Республики Беларусь (пункт 10 статьи 47);</a:t>
            </a:r>
          </a:p>
          <a:p>
            <a:r>
              <a:rPr lang="ru-RU" sz="1600" dirty="0">
                <a:solidFill>
                  <a:schemeClr val="tx1"/>
                </a:solidFill>
                <a:latin typeface="Times New Roman" panose="02020603050405020304" pitchFamily="18" charset="0"/>
                <a:cs typeface="Times New Roman" panose="02020603050405020304" pitchFamily="18" charset="0"/>
              </a:rPr>
              <a:t>Приказ Оперативно-аналитического центра при Президенте Республики Беларусь от 20 февраля 2020 г. № 66 ”О мерах по реализации Указа Президента Республики Беларусь от 9 декабря 2019 г. № 449“;</a:t>
            </a:r>
          </a:p>
          <a:p>
            <a:r>
              <a:rPr lang="ru-RU" sz="1600" dirty="0">
                <a:solidFill>
                  <a:schemeClr val="tx1"/>
                </a:solidFill>
                <a:latin typeface="Times New Roman" panose="02020603050405020304" pitchFamily="18" charset="0"/>
                <a:cs typeface="Times New Roman" panose="02020603050405020304" pitchFamily="18" charset="0"/>
              </a:rPr>
              <a:t>Приказ Оперативно-аналитического центра при Президенте Республики Беларусь от 12 ноября 2021 г. № 194 ”Об обучении по вопросам защиты персональных данных“</a:t>
            </a:r>
          </a:p>
        </p:txBody>
      </p:sp>
      <p:sp>
        <p:nvSpPr>
          <p:cNvPr id="90" name="PlaceHolder 3"/>
          <p:cNvSpPr>
            <a:spLocks noGrp="1"/>
          </p:cNvSpPr>
          <p:nvPr>
            <p:ph type="dt"/>
          </p:nvPr>
        </p:nvSpPr>
        <p:spPr>
          <a:xfrm>
            <a:off x="6753960" y="345960"/>
            <a:ext cx="945360" cy="304200"/>
          </a:xfrm>
          <a:prstGeom prst="rect">
            <a:avLst/>
          </a:prstGeom>
          <a:noFill/>
          <a:ln w="0">
            <a:noFill/>
          </a:ln>
        </p:spPr>
        <p:txBody>
          <a:bodyPr lIns="90000" tIns="45000" rIns="90000" bIns="45000" anchor="ctr">
            <a:noAutofit/>
          </a:bodyPr>
          <a:lstStyle/>
          <a:p>
            <a:pPr algn="r">
              <a:lnSpc>
                <a:spcPct val="100000"/>
              </a:lnSpc>
            </a:pPr>
            <a:fld id="{A23C86F0-56D7-498E-9571-61062DC49153}" type="datetime1">
              <a:rPr lang="ru-RU" sz="1200" b="0" strike="noStrike" spc="-1">
                <a:solidFill>
                  <a:srgbClr val="8B8B8B"/>
                </a:solidFill>
                <a:latin typeface="Cambria"/>
              </a:rPr>
              <a:t>04.05.2023</a:t>
            </a:fld>
            <a:endParaRPr lang="ru-RU" sz="1200" b="0" strike="noStrike" spc="-1">
              <a:latin typeface="Times New Roman"/>
            </a:endParaRPr>
          </a:p>
        </p:txBody>
      </p:sp>
      <p:sp>
        <p:nvSpPr>
          <p:cNvPr id="91" name="PlaceHolder 4"/>
          <p:cNvSpPr>
            <a:spLocks noGrp="1"/>
          </p:cNvSpPr>
          <p:nvPr>
            <p:ph type="ftr"/>
          </p:nvPr>
        </p:nvSpPr>
        <p:spPr>
          <a:xfrm>
            <a:off x="1128600" y="329400"/>
            <a:ext cx="5576040" cy="320760"/>
          </a:xfrm>
          <a:prstGeom prst="rect">
            <a:avLst/>
          </a:prstGeom>
          <a:noFill/>
          <a:ln w="0">
            <a:noFill/>
          </a:ln>
        </p:spPr>
        <p:txBody>
          <a:bodyPr lIns="90000" tIns="45000" rIns="90000" bIns="45000" anchor="ctr">
            <a:noAutofit/>
          </a:bodyPr>
          <a:lstStyle/>
          <a:p>
            <a:pPr>
              <a:lnSpc>
                <a:spcPct val="100000"/>
              </a:lnSpc>
            </a:pPr>
            <a:r>
              <a:rPr lang="ru-RU" sz="1200" b="0" strike="noStrike" spc="-1">
                <a:solidFill>
                  <a:srgbClr val="8B8B8B"/>
                </a:solidFill>
                <a:latin typeface="Cambria"/>
              </a:rPr>
              <a:t>Национальный центр защиты персональных данных Республики Беларусь</a:t>
            </a:r>
            <a:endParaRPr lang="ru-RU" sz="1200" b="0" strike="noStrike" spc="-1">
              <a:latin typeface="Times New Roman"/>
            </a:endParaRPr>
          </a:p>
        </p:txBody>
      </p:sp>
      <p:sp>
        <p:nvSpPr>
          <p:cNvPr id="92" name="PlaceHolder 5"/>
          <p:cNvSpPr>
            <a:spLocks noGrp="1"/>
          </p:cNvSpPr>
          <p:nvPr>
            <p:ph type="sldNum"/>
          </p:nvPr>
        </p:nvSpPr>
        <p:spPr>
          <a:xfrm>
            <a:off x="8015400" y="147240"/>
            <a:ext cx="628200" cy="502920"/>
          </a:xfrm>
          <a:prstGeom prst="rect">
            <a:avLst/>
          </a:prstGeom>
          <a:noFill/>
          <a:ln w="0">
            <a:noFill/>
          </a:ln>
        </p:spPr>
        <p:txBody>
          <a:bodyPr lIns="90000" tIns="45000" rIns="90000" bIns="45000" anchor="t">
            <a:noAutofit/>
          </a:bodyPr>
          <a:lstStyle/>
          <a:p>
            <a:pPr algn="r">
              <a:lnSpc>
                <a:spcPct val="100000"/>
              </a:lnSpc>
            </a:pPr>
            <a:fld id="{AF86858E-376A-4DA0-9553-635CC5966387}" type="slidenum">
              <a:rPr lang="ru-RU" sz="2800" b="0" strike="noStrike" spc="-1">
                <a:solidFill>
                  <a:srgbClr val="415588"/>
                </a:solidFill>
                <a:latin typeface="Cambria"/>
              </a:rPr>
              <a:t>3</a:t>
            </a:fld>
            <a:endParaRPr lang="ru-RU" sz="2800" b="0" strike="noStrike" spc="-1" dirty="0">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idx="4294967295"/>
          </p:nvPr>
        </p:nvSpPr>
        <p:spPr>
          <a:xfrm>
            <a:off x="553453" y="1091953"/>
            <a:ext cx="8313821" cy="630315"/>
          </a:xfrm>
          <a:prstGeom prst="rect">
            <a:avLst/>
          </a:prstGeom>
          <a:noFill/>
          <a:ln w="0">
            <a:noFill/>
          </a:ln>
        </p:spPr>
        <p:txBody>
          <a:bodyPr vert="horz" lIns="67500" tIns="33750" rIns="67500" bIns="33750" rtlCol="0" anchor="t">
            <a:noAutofit/>
          </a:bodyPr>
          <a:lstStyle/>
          <a:p>
            <a:pPr>
              <a:lnSpc>
                <a:spcPct val="90000"/>
              </a:lnSpc>
            </a:pPr>
            <a:r>
              <a:rPr lang="ru-RU" sz="2700" b="1" dirty="0">
                <a:solidFill>
                  <a:schemeClr val="accent1">
                    <a:lumMod val="75000"/>
                  </a:schemeClr>
                </a:solidFill>
                <a:latin typeface="Times New Roman" panose="02020603050405020304" pitchFamily="18" charset="0"/>
                <a:cs typeface="Times New Roman" panose="02020603050405020304" pitchFamily="18" charset="0"/>
              </a:rPr>
              <a:t>Основные права субъекта персональных данных:</a:t>
            </a:r>
            <a:endParaRPr lang="ru-RU" sz="2700" spc="-1" dirty="0">
              <a:latin typeface="Times New Roman" panose="02020603050405020304" pitchFamily="18" charset="0"/>
              <a:cs typeface="Times New Roman" panose="02020603050405020304" pitchFamily="18" charset="0"/>
            </a:endParaRPr>
          </a:p>
        </p:txBody>
      </p:sp>
      <p:sp>
        <p:nvSpPr>
          <p:cNvPr id="144" name="PlaceHolder 2"/>
          <p:cNvSpPr>
            <a:spLocks noGrp="1"/>
          </p:cNvSpPr>
          <p:nvPr>
            <p:ph idx="4294967295"/>
          </p:nvPr>
        </p:nvSpPr>
        <p:spPr>
          <a:xfrm>
            <a:off x="397042" y="1831808"/>
            <a:ext cx="8662737" cy="4030579"/>
          </a:xfrm>
          <a:prstGeom prst="rect">
            <a:avLst/>
          </a:prstGeom>
          <a:noFill/>
          <a:ln w="0">
            <a:noFill/>
          </a:ln>
        </p:spPr>
        <p:txBody>
          <a:bodyPr vert="horz" lIns="67500" tIns="33750" rIns="67500" bIns="33750" rtlCol="0" anchor="t">
            <a:normAutofit fontScale="93500"/>
          </a:bodyPr>
          <a:lstStyle/>
          <a:p>
            <a:r>
              <a:rPr lang="ru-RU" sz="2250" dirty="0">
                <a:latin typeface="Times New Roman" panose="02020603050405020304" pitchFamily="18" charset="0"/>
                <a:cs typeface="Times New Roman" panose="02020603050405020304" pitchFamily="18" charset="0"/>
              </a:rPr>
              <a:t>право на отзыв согласия;</a:t>
            </a:r>
          </a:p>
          <a:p>
            <a:r>
              <a:rPr lang="ru-RU" sz="2250" dirty="0">
                <a:latin typeface="Times New Roman" panose="02020603050405020304" pitchFamily="18" charset="0"/>
                <a:cs typeface="Times New Roman" panose="02020603050405020304" pitchFamily="18" charset="0"/>
              </a:rPr>
              <a:t>право на получение информации, касающейся обработки персональных данных;</a:t>
            </a:r>
          </a:p>
          <a:p>
            <a:r>
              <a:rPr lang="ru-RU" sz="2250" dirty="0">
                <a:latin typeface="Times New Roman" panose="02020603050405020304" pitchFamily="18" charset="0"/>
                <a:cs typeface="Times New Roman" panose="02020603050405020304" pitchFamily="18" charset="0"/>
              </a:rPr>
              <a:t>право требовать внесения изменений в персональные данные;</a:t>
            </a:r>
          </a:p>
          <a:p>
            <a:r>
              <a:rPr lang="ru-RU" sz="2250" dirty="0">
                <a:latin typeface="Times New Roman" panose="02020603050405020304" pitchFamily="18" charset="0"/>
                <a:cs typeface="Times New Roman" panose="02020603050405020304" pitchFamily="18" charset="0"/>
              </a:rPr>
              <a:t>право на получение информации о предоставлении персональных данных третьим лицам;</a:t>
            </a:r>
          </a:p>
          <a:p>
            <a:r>
              <a:rPr lang="ru-RU" sz="2250" dirty="0">
                <a:latin typeface="Times New Roman" panose="02020603050405020304" pitchFamily="18" charset="0"/>
                <a:cs typeface="Times New Roman" panose="02020603050405020304" pitchFamily="18" charset="0"/>
              </a:rPr>
              <a:t>право требовать прекращения обработки персональных данных и (или) их удаления;</a:t>
            </a:r>
          </a:p>
          <a:p>
            <a:r>
              <a:rPr lang="ru-RU" sz="2250" dirty="0">
                <a:latin typeface="Times New Roman" panose="02020603050405020304" pitchFamily="18" charset="0"/>
                <a:cs typeface="Times New Roman" panose="02020603050405020304" pitchFamily="18" charset="0"/>
              </a:rPr>
              <a:t>право на обжалование действий (бездействия) и решений оператора, связанных с обработкой персональных данных;</a:t>
            </a:r>
          </a:p>
          <a:p>
            <a:r>
              <a:rPr lang="ru-RU" sz="2250" dirty="0">
                <a:latin typeface="Times New Roman" panose="02020603050405020304" pitchFamily="18" charset="0"/>
                <a:cs typeface="Times New Roman" panose="02020603050405020304" pitchFamily="18" charset="0"/>
              </a:rPr>
              <a:t>право на возмещение морального вреда.</a:t>
            </a:r>
          </a:p>
          <a:p>
            <a:pPr>
              <a:lnSpc>
                <a:spcPct val="100000"/>
              </a:lnSpc>
              <a:tabLst>
                <a:tab pos="0" algn="l"/>
              </a:tabLst>
            </a:pPr>
            <a:endParaRPr lang="ru-RU" sz="2400" spc="-1" dirty="0">
              <a:latin typeface="Arial"/>
            </a:endParaRPr>
          </a:p>
        </p:txBody>
      </p:sp>
      <p:sp>
        <p:nvSpPr>
          <p:cNvPr id="147" name="PlaceHolder 5"/>
          <p:cNvSpPr>
            <a:spLocks noGrp="1"/>
          </p:cNvSpPr>
          <p:nvPr>
            <p:ph type="sldNum" idx="4294967295"/>
          </p:nvPr>
        </p:nvSpPr>
        <p:spPr>
          <a:xfrm>
            <a:off x="8610600" y="6356350"/>
            <a:ext cx="2743200" cy="365125"/>
          </a:xfrm>
          <a:prstGeom prst="rect">
            <a:avLst/>
          </a:prstGeom>
          <a:noFill/>
          <a:ln w="0">
            <a:noFill/>
          </a:ln>
        </p:spPr>
        <p:txBody>
          <a:bodyPr vert="horz" lIns="91440" tIns="45720" rIns="91440" bIns="45720" rtlCol="0" anchor="ctr">
            <a:noAutofit/>
          </a:bodyPr>
          <a:lstStyle>
            <a:defPPr>
              <a:defRPr lang="ru-B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pPr>
            <a:fld id="{4C7D7DE3-6EB9-4E3B-9E01-F72E9B2893C3}" type="slidenum">
              <a:rPr lang="ru-BY" smtClean="0"/>
              <a:pPr algn="r">
                <a:lnSpc>
                  <a:spcPct val="100000"/>
                </a:lnSpc>
              </a:pPr>
              <a:t>30</a:t>
            </a:fld>
            <a:endParaRPr lang="ru-RU" sz="2100" spc="-1" dirty="0">
              <a:latin typeface="Times New Roman"/>
            </a:endParaRPr>
          </a:p>
        </p:txBody>
      </p:sp>
      <p:sp>
        <p:nvSpPr>
          <p:cNvPr id="4" name="TextBox 3">
            <a:extLst>
              <a:ext uri="{FF2B5EF4-FFF2-40B4-BE49-F238E27FC236}">
                <a16:creationId xmlns:a16="http://schemas.microsoft.com/office/drawing/2014/main" id="{64505C76-7937-79CA-7734-0DDDE4FC32C4}"/>
              </a:ext>
            </a:extLst>
          </p:cNvPr>
          <p:cNvSpPr txBox="1"/>
          <p:nvPr/>
        </p:nvSpPr>
        <p:spPr>
          <a:xfrm>
            <a:off x="8103795" y="228658"/>
            <a:ext cx="763479" cy="477054"/>
          </a:xfrm>
          <a:prstGeom prst="rect">
            <a:avLst/>
          </a:prstGeom>
          <a:noFill/>
        </p:spPr>
        <p:txBody>
          <a:bodyPr wrap="square">
            <a:spAutoFit/>
          </a:bodyPr>
          <a:lstStyle/>
          <a:p>
            <a:fld id="{D6C23E5E-1863-4A66-963A-1FD8BD7B152E}" type="slidenum">
              <a:rPr lang="ru-RU" sz="2500" b="0" strike="noStrike" spc="-1" smtClean="0">
                <a:solidFill>
                  <a:srgbClr val="415588"/>
                </a:solidFill>
                <a:latin typeface="Cambria"/>
              </a:rPr>
              <a:pPr/>
              <a:t>30</a:t>
            </a:fld>
            <a:endParaRPr lang="ru-BY" sz="2500" dirty="0"/>
          </a:p>
        </p:txBody>
      </p:sp>
    </p:spTree>
    <p:extLst>
      <p:ext uri="{BB962C8B-B14F-4D97-AF65-F5344CB8AC3E}">
        <p14:creationId xmlns:p14="http://schemas.microsoft.com/office/powerpoint/2010/main" val="397413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1128600" y="956160"/>
            <a:ext cx="7515000" cy="795600"/>
          </a:xfrm>
          <a:prstGeom prst="rect">
            <a:avLst/>
          </a:prstGeom>
          <a:noFill/>
          <a:ln w="0">
            <a:noFill/>
          </a:ln>
        </p:spPr>
        <p:txBody>
          <a:bodyPr lIns="90000" tIns="45000" rIns="90000" bIns="45000" anchor="t">
            <a:noAutofit/>
          </a:bodyPr>
          <a:lstStyle/>
          <a:p>
            <a:pPr>
              <a:lnSpc>
                <a:spcPct val="90000"/>
              </a:lnSpc>
            </a:pPr>
            <a:endParaRPr lang="ru-RU" sz="2400" b="0" strike="noStrike" spc="-1" dirty="0">
              <a:latin typeface="Arial"/>
            </a:endParaRPr>
          </a:p>
        </p:txBody>
      </p:sp>
      <p:sp>
        <p:nvSpPr>
          <p:cNvPr id="154" name="PlaceHolder 2"/>
          <p:cNvSpPr>
            <a:spLocks noGrp="1"/>
          </p:cNvSpPr>
          <p:nvPr>
            <p:ph/>
          </p:nvPr>
        </p:nvSpPr>
        <p:spPr>
          <a:xfrm>
            <a:off x="772357" y="1642369"/>
            <a:ext cx="7871243" cy="4453151"/>
          </a:xfrm>
          <a:prstGeom prst="rect">
            <a:avLst/>
          </a:prstGeom>
          <a:noFill/>
          <a:ln w="0">
            <a:noFill/>
          </a:ln>
        </p:spPr>
        <p:txBody>
          <a:bodyPr lIns="90000" tIns="45000" rIns="90000" bIns="45000" anchor="t">
            <a:normAutofit fontScale="94500"/>
          </a:bodyPr>
          <a:lstStyle/>
          <a:p>
            <a:pPr marL="0" algn="l" rtl="0" eaLnBrk="1" fontAlgn="ctr" latinLnBrk="0" hangingPunct="1">
              <a:spcBef>
                <a:spcPts val="0"/>
              </a:spcBef>
              <a:spcAft>
                <a:spcPts val="0"/>
              </a:spcAft>
            </a:pPr>
            <a:r>
              <a:rPr lang="ru-RU" sz="1800" b="0" i="0" u="none" strike="noStrike" kern="1200" dirty="0">
                <a:solidFill>
                  <a:srgbClr val="FFFFFF"/>
                </a:solidFill>
                <a:effectLst/>
                <a:latin typeface="Inter"/>
              </a:rPr>
              <a:t>Реализуемое право субъекта персональных данных</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FFFFFF"/>
                </a:solidFill>
                <a:effectLst/>
                <a:latin typeface="Inter"/>
              </a:rPr>
              <a:t>Срок ответа субъекту персональных данных</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be-BY" sz="1800" b="0" i="0" u="none" strike="noStrike" kern="1200" dirty="0">
                <a:solidFill>
                  <a:srgbClr val="171717"/>
                </a:solidFill>
                <a:effectLst/>
                <a:latin typeface="Inter"/>
              </a:rPr>
              <a:t>Отзыв согласия</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374D81"/>
                </a:solidFill>
                <a:effectLst/>
                <a:latin typeface="Inter"/>
              </a:rPr>
              <a:t>15 дней после получения заявления</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171717"/>
                </a:solidFill>
                <a:effectLst/>
                <a:latin typeface="Inter"/>
              </a:rPr>
              <a:t>Получение информации об обработке персональных данных</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374D81"/>
                </a:solidFill>
                <a:effectLst/>
                <a:latin typeface="Inter"/>
              </a:rPr>
              <a:t>5 дней после получения заявления</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171717"/>
                </a:solidFill>
                <a:effectLst/>
                <a:latin typeface="Inter"/>
              </a:rPr>
              <a:t>Внесение изменений в персональные данные</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374D81"/>
                </a:solidFill>
                <a:effectLst/>
                <a:latin typeface="Inter"/>
              </a:rPr>
              <a:t>15 дней после получения заявления</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171717"/>
                </a:solidFill>
                <a:effectLst/>
                <a:latin typeface="Inter"/>
              </a:rPr>
              <a:t>Получение информации о предоставлении персональных данных третьим лицам</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374D81"/>
                </a:solidFill>
                <a:effectLst/>
                <a:latin typeface="Inter"/>
              </a:rPr>
              <a:t>15 дней после получения заявления</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171717"/>
                </a:solidFill>
                <a:effectLst/>
                <a:latin typeface="Inter"/>
              </a:rPr>
              <a:t>Прекращение обработки персональных данных (их удаление)</a:t>
            </a:r>
            <a:endParaRPr lang="ru-BY"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ru-RU" sz="1800" b="0" i="0" u="none" strike="noStrike" kern="1200" dirty="0">
                <a:solidFill>
                  <a:srgbClr val="374D81"/>
                </a:solidFill>
                <a:effectLst/>
                <a:latin typeface="Inter"/>
              </a:rPr>
              <a:t>15 дней после получения заявления</a:t>
            </a:r>
            <a:endParaRPr lang="ru-BY" sz="1800" b="0" i="0" u="none" strike="noStrike" dirty="0">
              <a:effectLst/>
              <a:latin typeface="Arial" panose="020B0604020202020204" pitchFamily="34" charset="0"/>
            </a:endParaRPr>
          </a:p>
          <a:p>
            <a:pPr algn="just">
              <a:lnSpc>
                <a:spcPct val="100000"/>
              </a:lnSpc>
              <a:tabLst>
                <a:tab pos="0" algn="l"/>
              </a:tabLst>
            </a:pPr>
            <a:endParaRPr lang="ru-RU" sz="2400" b="0" strike="noStrike" spc="-1" dirty="0">
              <a:latin typeface="Arial"/>
            </a:endParaRPr>
          </a:p>
          <a:p>
            <a:pPr marL="0" indent="0">
              <a:lnSpc>
                <a:spcPct val="100000"/>
              </a:lnSpc>
              <a:buNone/>
              <a:tabLst>
                <a:tab pos="0" algn="l"/>
              </a:tabLst>
            </a:pPr>
            <a:endParaRPr lang="ru-RU" sz="2400" b="0" strike="noStrike" spc="-1" dirty="0">
              <a:latin typeface="Arial"/>
            </a:endParaRPr>
          </a:p>
        </p:txBody>
      </p:sp>
      <p:sp>
        <p:nvSpPr>
          <p:cNvPr id="155" name="PlaceHolder 3"/>
          <p:cNvSpPr>
            <a:spLocks noGrp="1"/>
          </p:cNvSpPr>
          <p:nvPr>
            <p:ph type="dt"/>
          </p:nvPr>
        </p:nvSpPr>
        <p:spPr>
          <a:xfrm>
            <a:off x="6753960" y="345960"/>
            <a:ext cx="945360" cy="304200"/>
          </a:xfrm>
          <a:prstGeom prst="rect">
            <a:avLst/>
          </a:prstGeom>
          <a:noFill/>
          <a:ln w="0">
            <a:noFill/>
          </a:ln>
        </p:spPr>
        <p:txBody>
          <a:bodyPr lIns="90000" tIns="45000" rIns="90000" bIns="45000" anchor="ctr">
            <a:noAutofit/>
          </a:bodyPr>
          <a:lstStyle/>
          <a:p>
            <a:pPr algn="r">
              <a:lnSpc>
                <a:spcPct val="100000"/>
              </a:lnSpc>
            </a:pPr>
            <a:fld id="{8896F6B7-86F7-4EE5-8710-70F5249211D0}" type="datetime1">
              <a:rPr lang="ru-RU" sz="1200" b="0" strike="noStrike" spc="-1">
                <a:solidFill>
                  <a:srgbClr val="8B8B8B"/>
                </a:solidFill>
                <a:latin typeface="Cambria"/>
              </a:rPr>
              <a:t>04.05.2023</a:t>
            </a:fld>
            <a:endParaRPr lang="ru-RU" sz="1200" b="0" strike="noStrike" spc="-1">
              <a:latin typeface="Times New Roman"/>
            </a:endParaRPr>
          </a:p>
        </p:txBody>
      </p:sp>
      <p:sp>
        <p:nvSpPr>
          <p:cNvPr id="156" name="PlaceHolder 4"/>
          <p:cNvSpPr>
            <a:spLocks noGrp="1"/>
          </p:cNvSpPr>
          <p:nvPr>
            <p:ph type="ftr"/>
          </p:nvPr>
        </p:nvSpPr>
        <p:spPr>
          <a:xfrm>
            <a:off x="1128600" y="329400"/>
            <a:ext cx="5576040" cy="320760"/>
          </a:xfrm>
          <a:prstGeom prst="rect">
            <a:avLst/>
          </a:prstGeom>
          <a:noFill/>
          <a:ln w="0">
            <a:noFill/>
          </a:ln>
        </p:spPr>
        <p:txBody>
          <a:bodyPr lIns="90000" tIns="45000" rIns="90000" bIns="45000" anchor="ctr">
            <a:noAutofit/>
          </a:bodyPr>
          <a:lstStyle/>
          <a:p>
            <a:pPr>
              <a:lnSpc>
                <a:spcPct val="100000"/>
              </a:lnSpc>
            </a:pPr>
            <a:r>
              <a:rPr lang="ru-RU" sz="1200" b="0" strike="noStrike" spc="-1">
                <a:solidFill>
                  <a:srgbClr val="8B8B8B"/>
                </a:solidFill>
                <a:latin typeface="Cambria"/>
              </a:rPr>
              <a:t>Национальный центр защиты персональных данных Республики Беларусь</a:t>
            </a:r>
            <a:endParaRPr lang="ru-RU" sz="1200" b="0" strike="noStrike" spc="-1">
              <a:latin typeface="Times New Roman"/>
            </a:endParaRPr>
          </a:p>
        </p:txBody>
      </p:sp>
      <p:sp>
        <p:nvSpPr>
          <p:cNvPr id="157"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fld id="{5D39F751-4992-4031-8EC3-95455BE3A6D5}" type="slidenum">
              <a:rPr lang="ru-RU" sz="2800" b="0" strike="noStrike" spc="-1">
                <a:solidFill>
                  <a:srgbClr val="415588"/>
                </a:solidFill>
                <a:latin typeface="Cambria"/>
              </a:rPr>
              <a:t>31</a:t>
            </a:fld>
            <a:endParaRPr lang="ru-RU" sz="2800" b="0" strike="noStrike" spc="-1">
              <a:latin typeface="Times New Roman"/>
            </a:endParaRPr>
          </a:p>
        </p:txBody>
      </p:sp>
      <p:graphicFrame>
        <p:nvGraphicFramePr>
          <p:cNvPr id="7" name="Таблица 6">
            <a:extLst>
              <a:ext uri="{FF2B5EF4-FFF2-40B4-BE49-F238E27FC236}">
                <a16:creationId xmlns:a16="http://schemas.microsoft.com/office/drawing/2014/main" id="{DC87B197-452A-40D1-9651-DED5165690BE}"/>
              </a:ext>
            </a:extLst>
          </p:cNvPr>
          <p:cNvGraphicFramePr>
            <a:graphicFrameLocks noGrp="1"/>
          </p:cNvGraphicFramePr>
          <p:nvPr/>
        </p:nvGraphicFramePr>
        <p:xfrm>
          <a:off x="772356" y="956160"/>
          <a:ext cx="8052047" cy="5139362"/>
        </p:xfrm>
        <a:graphic>
          <a:graphicData uri="http://schemas.openxmlformats.org/drawingml/2006/table">
            <a:tbl>
              <a:tblPr/>
              <a:tblGrid>
                <a:gridCol w="4206050">
                  <a:extLst>
                    <a:ext uri="{9D8B030D-6E8A-4147-A177-3AD203B41FA5}">
                      <a16:colId xmlns:a16="http://schemas.microsoft.com/office/drawing/2014/main" val="39087322"/>
                    </a:ext>
                  </a:extLst>
                </a:gridCol>
                <a:gridCol w="3845997">
                  <a:extLst>
                    <a:ext uri="{9D8B030D-6E8A-4147-A177-3AD203B41FA5}">
                      <a16:colId xmlns:a16="http://schemas.microsoft.com/office/drawing/2014/main" val="2925258872"/>
                    </a:ext>
                  </a:extLst>
                </a:gridCol>
              </a:tblGrid>
              <a:tr h="851927">
                <a:tc>
                  <a:txBody>
                    <a:bodyPr/>
                    <a:lstStyle/>
                    <a:p>
                      <a:r>
                        <a:rPr lang="ru-RU" sz="1800" i="0" dirty="0">
                          <a:solidFill>
                            <a:srgbClr val="FFFFFF"/>
                          </a:solidFill>
                          <a:effectLst/>
                          <a:latin typeface="Inter"/>
                        </a:rPr>
                        <a:t>Реализуемое право субъекта персональных данных</a:t>
                      </a:r>
                    </a:p>
                  </a:txBody>
                  <a:tcPr marL="62347" marR="62347" marT="62347" marB="62347" anchor="ctr">
                    <a:lnL>
                      <a:noFill/>
                    </a:lnL>
                    <a:lnR>
                      <a:noFill/>
                    </a:lnR>
                    <a:lnT>
                      <a:noFill/>
                    </a:lnT>
                    <a:lnB>
                      <a:noFill/>
                    </a:lnB>
                    <a:solidFill>
                      <a:srgbClr val="204CB9"/>
                    </a:solidFill>
                  </a:tcPr>
                </a:tc>
                <a:tc>
                  <a:txBody>
                    <a:bodyPr/>
                    <a:lstStyle/>
                    <a:p>
                      <a:r>
                        <a:rPr lang="ru-RU" sz="1800" i="0">
                          <a:solidFill>
                            <a:srgbClr val="FFFFFF"/>
                          </a:solidFill>
                          <a:effectLst/>
                          <a:latin typeface="Inter"/>
                        </a:rPr>
                        <a:t>Срок ответа субъекту персональных данных</a:t>
                      </a:r>
                    </a:p>
                  </a:txBody>
                  <a:tcPr marL="62347" marR="62347" marT="62347" marB="62347" anchor="ctr">
                    <a:lnL>
                      <a:noFill/>
                    </a:lnL>
                    <a:lnR>
                      <a:noFill/>
                    </a:lnR>
                    <a:lnT>
                      <a:noFill/>
                    </a:lnT>
                    <a:lnB>
                      <a:noFill/>
                    </a:lnB>
                    <a:solidFill>
                      <a:srgbClr val="204CB9"/>
                    </a:solidFill>
                  </a:tcPr>
                </a:tc>
                <a:extLst>
                  <a:ext uri="{0D108BD9-81ED-4DB2-BD59-A6C34878D82A}">
                    <a16:rowId xmlns:a16="http://schemas.microsoft.com/office/drawing/2014/main" val="173581184"/>
                  </a:ext>
                </a:extLst>
              </a:tr>
              <a:tr h="611343">
                <a:tc>
                  <a:txBody>
                    <a:bodyPr/>
                    <a:lstStyle/>
                    <a:p>
                      <a:r>
                        <a:rPr lang="be-BY" sz="1800" b="0" i="0" dirty="0">
                          <a:solidFill>
                            <a:srgbClr val="171717"/>
                          </a:solidFill>
                          <a:effectLst/>
                          <a:latin typeface="Inter"/>
                        </a:rPr>
                        <a:t>Отзыв согласия</a:t>
                      </a:r>
                    </a:p>
                  </a:txBody>
                  <a:tcPr marL="62347" marR="62347" marT="62347" marB="62347" anchor="ctr">
                    <a:lnL>
                      <a:noFill/>
                    </a:lnL>
                    <a:lnR>
                      <a:noFill/>
                    </a:lnR>
                    <a:lnT>
                      <a:noFill/>
                    </a:lnT>
                    <a:lnB>
                      <a:noFill/>
                    </a:lnB>
                    <a:solidFill>
                      <a:srgbClr val="FFFFFF"/>
                    </a:solidFill>
                  </a:tcPr>
                </a:tc>
                <a:tc>
                  <a:txBody>
                    <a:bodyPr/>
                    <a:lstStyle/>
                    <a:p>
                      <a:r>
                        <a:rPr lang="ru-RU" sz="1800" i="0" dirty="0">
                          <a:solidFill>
                            <a:schemeClr val="accent1">
                              <a:lumMod val="75000"/>
                            </a:schemeClr>
                          </a:solidFill>
                          <a:effectLst/>
                          <a:latin typeface="Inter"/>
                        </a:rPr>
                        <a:t>15 дней после получения заявления</a:t>
                      </a:r>
                    </a:p>
                  </a:txBody>
                  <a:tcPr marL="62347" marR="62347" marT="62347" marB="62347" anchor="ctr">
                    <a:lnL>
                      <a:noFill/>
                    </a:lnL>
                    <a:lnR>
                      <a:noFill/>
                    </a:lnR>
                    <a:lnT>
                      <a:noFill/>
                    </a:lnT>
                    <a:lnB>
                      <a:noFill/>
                    </a:lnB>
                    <a:solidFill>
                      <a:srgbClr val="FFFFFF"/>
                    </a:solidFill>
                  </a:tcPr>
                </a:tc>
                <a:extLst>
                  <a:ext uri="{0D108BD9-81ED-4DB2-BD59-A6C34878D82A}">
                    <a16:rowId xmlns:a16="http://schemas.microsoft.com/office/drawing/2014/main" val="2507231408"/>
                  </a:ext>
                </a:extLst>
              </a:tr>
              <a:tr h="908754">
                <a:tc>
                  <a:txBody>
                    <a:bodyPr/>
                    <a:lstStyle/>
                    <a:p>
                      <a:r>
                        <a:rPr lang="ru-RU" sz="1800" b="0" i="0" dirty="0">
                          <a:solidFill>
                            <a:srgbClr val="171717"/>
                          </a:solidFill>
                          <a:effectLst/>
                          <a:latin typeface="Inter"/>
                        </a:rPr>
                        <a:t>Получение информации об обработке персональных данных</a:t>
                      </a:r>
                    </a:p>
                  </a:txBody>
                  <a:tcPr marL="62347" marR="62347" marT="62347" marB="62347" anchor="ctr">
                    <a:lnL>
                      <a:noFill/>
                    </a:lnL>
                    <a:lnR>
                      <a:noFill/>
                    </a:lnR>
                    <a:lnT>
                      <a:noFill/>
                    </a:lnT>
                    <a:lnB>
                      <a:noFill/>
                    </a:lnB>
                    <a:solidFill>
                      <a:srgbClr val="FFFFFF"/>
                    </a:solidFill>
                  </a:tcPr>
                </a:tc>
                <a:tc>
                  <a:txBody>
                    <a:bodyPr/>
                    <a:lstStyle/>
                    <a:p>
                      <a:r>
                        <a:rPr lang="ru-RU" sz="1800" i="0" dirty="0">
                          <a:solidFill>
                            <a:schemeClr val="accent1">
                              <a:lumMod val="75000"/>
                            </a:schemeClr>
                          </a:solidFill>
                          <a:effectLst/>
                          <a:latin typeface="Inter"/>
                        </a:rPr>
                        <a:t>5 дней после получения заявления</a:t>
                      </a:r>
                    </a:p>
                  </a:txBody>
                  <a:tcPr marL="62347" marR="62347" marT="62347" marB="62347" anchor="ctr">
                    <a:lnL>
                      <a:noFill/>
                    </a:lnL>
                    <a:lnR>
                      <a:noFill/>
                    </a:lnR>
                    <a:lnT>
                      <a:noFill/>
                    </a:lnT>
                    <a:lnB>
                      <a:noFill/>
                    </a:lnB>
                    <a:solidFill>
                      <a:srgbClr val="FFFFFF"/>
                    </a:solidFill>
                  </a:tcPr>
                </a:tc>
                <a:extLst>
                  <a:ext uri="{0D108BD9-81ED-4DB2-BD59-A6C34878D82A}">
                    <a16:rowId xmlns:a16="http://schemas.microsoft.com/office/drawing/2014/main" val="504045780"/>
                  </a:ext>
                </a:extLst>
              </a:tr>
              <a:tr h="760048">
                <a:tc>
                  <a:txBody>
                    <a:bodyPr/>
                    <a:lstStyle/>
                    <a:p>
                      <a:r>
                        <a:rPr lang="ru-RU" sz="1800" b="0" i="0">
                          <a:solidFill>
                            <a:srgbClr val="171717"/>
                          </a:solidFill>
                          <a:effectLst/>
                          <a:latin typeface="Inter"/>
                        </a:rPr>
                        <a:t>Внесение изменений в персональные данные</a:t>
                      </a:r>
                    </a:p>
                  </a:txBody>
                  <a:tcPr marL="62347" marR="62347" marT="62347" marB="62347" anchor="ctr">
                    <a:lnL>
                      <a:noFill/>
                    </a:lnL>
                    <a:lnR>
                      <a:noFill/>
                    </a:lnR>
                    <a:lnT>
                      <a:noFill/>
                    </a:lnT>
                    <a:lnB>
                      <a:noFill/>
                    </a:lnB>
                    <a:solidFill>
                      <a:srgbClr val="FFFFFF"/>
                    </a:solidFill>
                  </a:tcPr>
                </a:tc>
                <a:tc>
                  <a:txBody>
                    <a:bodyPr/>
                    <a:lstStyle/>
                    <a:p>
                      <a:r>
                        <a:rPr lang="ru-RU" sz="1800" i="0" dirty="0">
                          <a:solidFill>
                            <a:schemeClr val="accent1">
                              <a:lumMod val="75000"/>
                            </a:schemeClr>
                          </a:solidFill>
                          <a:effectLst/>
                          <a:latin typeface="Inter"/>
                        </a:rPr>
                        <a:t>15 дней после получения заявления</a:t>
                      </a:r>
                    </a:p>
                  </a:txBody>
                  <a:tcPr marL="62347" marR="62347" marT="62347" marB="62347" anchor="ctr">
                    <a:lnL>
                      <a:noFill/>
                    </a:lnL>
                    <a:lnR>
                      <a:noFill/>
                    </a:lnR>
                    <a:lnT>
                      <a:noFill/>
                    </a:lnT>
                    <a:lnB>
                      <a:noFill/>
                    </a:lnB>
                    <a:solidFill>
                      <a:srgbClr val="FFFFFF"/>
                    </a:solidFill>
                  </a:tcPr>
                </a:tc>
                <a:extLst>
                  <a:ext uri="{0D108BD9-81ED-4DB2-BD59-A6C34878D82A}">
                    <a16:rowId xmlns:a16="http://schemas.microsoft.com/office/drawing/2014/main" val="1874659293"/>
                  </a:ext>
                </a:extLst>
              </a:tr>
              <a:tr h="1098536">
                <a:tc>
                  <a:txBody>
                    <a:bodyPr/>
                    <a:lstStyle/>
                    <a:p>
                      <a:r>
                        <a:rPr lang="ru-RU" sz="1800" b="0" i="0" dirty="0">
                          <a:solidFill>
                            <a:srgbClr val="171717"/>
                          </a:solidFill>
                          <a:effectLst/>
                          <a:latin typeface="Inter"/>
                        </a:rPr>
                        <a:t>Получение информации о предоставлении персональных данных третьим лицам</a:t>
                      </a:r>
                    </a:p>
                  </a:txBody>
                  <a:tcPr marL="62347" marR="62347" marT="62347" marB="62347" anchor="ctr">
                    <a:lnL>
                      <a:noFill/>
                    </a:lnL>
                    <a:lnR>
                      <a:noFill/>
                    </a:lnR>
                    <a:lnT>
                      <a:noFill/>
                    </a:lnT>
                    <a:lnB>
                      <a:noFill/>
                    </a:lnB>
                    <a:solidFill>
                      <a:srgbClr val="FFFFFF"/>
                    </a:solidFill>
                  </a:tcPr>
                </a:tc>
                <a:tc>
                  <a:txBody>
                    <a:bodyPr/>
                    <a:lstStyle/>
                    <a:p>
                      <a:r>
                        <a:rPr lang="ru-RU" sz="1800" i="0" dirty="0">
                          <a:solidFill>
                            <a:schemeClr val="accent1">
                              <a:lumMod val="75000"/>
                            </a:schemeClr>
                          </a:solidFill>
                          <a:effectLst/>
                          <a:latin typeface="Inter"/>
                        </a:rPr>
                        <a:t>15 дней после получения заявления</a:t>
                      </a:r>
                    </a:p>
                  </a:txBody>
                  <a:tcPr marL="62347" marR="62347" marT="62347" marB="62347" anchor="ctr">
                    <a:lnL>
                      <a:noFill/>
                    </a:lnL>
                    <a:lnR>
                      <a:noFill/>
                    </a:lnR>
                    <a:lnT>
                      <a:noFill/>
                    </a:lnT>
                    <a:lnB>
                      <a:noFill/>
                    </a:lnB>
                    <a:solidFill>
                      <a:srgbClr val="FFFFFF"/>
                    </a:solidFill>
                  </a:tcPr>
                </a:tc>
                <a:extLst>
                  <a:ext uri="{0D108BD9-81ED-4DB2-BD59-A6C34878D82A}">
                    <a16:rowId xmlns:a16="http://schemas.microsoft.com/office/drawing/2014/main" val="2504857513"/>
                  </a:ext>
                </a:extLst>
              </a:tr>
              <a:tr h="908754">
                <a:tc>
                  <a:txBody>
                    <a:bodyPr/>
                    <a:lstStyle/>
                    <a:p>
                      <a:r>
                        <a:rPr lang="ru-RU" sz="1800" b="0" i="0" dirty="0">
                          <a:solidFill>
                            <a:srgbClr val="171717"/>
                          </a:solidFill>
                          <a:effectLst/>
                          <a:latin typeface="Inter"/>
                        </a:rPr>
                        <a:t>Прекращение обработки персональных данных (их удаление)</a:t>
                      </a:r>
                    </a:p>
                  </a:txBody>
                  <a:tcPr marL="62347" marR="62347" marT="62347" marB="62347" anchor="ctr">
                    <a:lnL>
                      <a:noFill/>
                    </a:lnL>
                    <a:lnR>
                      <a:noFill/>
                    </a:lnR>
                    <a:lnT>
                      <a:noFill/>
                    </a:lnT>
                    <a:lnB>
                      <a:noFill/>
                    </a:lnB>
                    <a:solidFill>
                      <a:srgbClr val="FFFFFF"/>
                    </a:solidFill>
                  </a:tcPr>
                </a:tc>
                <a:tc>
                  <a:txBody>
                    <a:bodyPr/>
                    <a:lstStyle/>
                    <a:p>
                      <a:r>
                        <a:rPr lang="ru-RU" sz="1800" i="0" dirty="0">
                          <a:solidFill>
                            <a:schemeClr val="accent1">
                              <a:lumMod val="75000"/>
                            </a:schemeClr>
                          </a:solidFill>
                          <a:effectLst/>
                          <a:latin typeface="Inter"/>
                        </a:rPr>
                        <a:t>15 дней после получения заявления</a:t>
                      </a:r>
                    </a:p>
                  </a:txBody>
                  <a:tcPr marL="62347" marR="62347" marT="62347" marB="62347" anchor="ctr">
                    <a:lnL>
                      <a:noFill/>
                    </a:lnL>
                    <a:lnR>
                      <a:noFill/>
                    </a:lnR>
                    <a:lnT>
                      <a:noFill/>
                    </a:lnT>
                    <a:lnB>
                      <a:noFill/>
                    </a:lnB>
                    <a:solidFill>
                      <a:srgbClr val="FFFFFF"/>
                    </a:solidFill>
                  </a:tcPr>
                </a:tc>
                <a:extLst>
                  <a:ext uri="{0D108BD9-81ED-4DB2-BD59-A6C34878D82A}">
                    <a16:rowId xmlns:a16="http://schemas.microsoft.com/office/drawing/2014/main" val="314758541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128600" y="1800000"/>
            <a:ext cx="7515000" cy="3420000"/>
          </a:xfrm>
          <a:prstGeom prst="rect">
            <a:avLst/>
          </a:prstGeom>
          <a:noFill/>
          <a:ln w="0">
            <a:noFill/>
          </a:ln>
        </p:spPr>
        <p:txBody>
          <a:bodyPr lIns="90000" tIns="45000" rIns="90000" bIns="45000" anchor="t">
            <a:noAutofit/>
          </a:bodyPr>
          <a:lstStyle/>
          <a:p>
            <a:pPr algn="ctr">
              <a:lnSpc>
                <a:spcPct val="90000"/>
              </a:lnSpc>
            </a:pPr>
            <a:r>
              <a:rPr lang="ru-RU" sz="3200" b="0" strike="noStrike" spc="-1" dirty="0">
                <a:solidFill>
                  <a:srgbClr val="000000"/>
                </a:solidFill>
                <a:latin typeface="Cambria"/>
              </a:rPr>
              <a:t>Спасибо за внимание! </a:t>
            </a:r>
            <a:br>
              <a:rPr dirty="0"/>
            </a:br>
            <a:r>
              <a:rPr lang="ru-RU" sz="3200" b="0" strike="noStrike" spc="-1" dirty="0">
                <a:solidFill>
                  <a:srgbClr val="000000"/>
                </a:solidFill>
                <a:latin typeface="Cambria"/>
              </a:rPr>
              <a:t> </a:t>
            </a:r>
            <a:br>
              <a:rPr dirty="0"/>
            </a:br>
            <a:r>
              <a:rPr lang="ru-RU" sz="3200" b="0" strike="noStrike" spc="-1" dirty="0">
                <a:solidFill>
                  <a:srgbClr val="000000"/>
                </a:solidFill>
                <a:latin typeface="Cambria"/>
              </a:rPr>
              <a:t> </a:t>
            </a:r>
            <a:br>
              <a:rPr dirty="0"/>
            </a:br>
            <a:r>
              <a:rPr lang="ru-RU" sz="3200" b="0" strike="noStrike" spc="-1" dirty="0">
                <a:solidFill>
                  <a:srgbClr val="000000"/>
                </a:solidFill>
                <a:latin typeface="Cambria"/>
              </a:rPr>
              <a:t>Наши контакты:</a:t>
            </a:r>
            <a:endParaRPr lang="ru-RU" sz="3200" b="0" strike="noStrike" spc="-1" dirty="0">
              <a:latin typeface="Arial"/>
            </a:endParaRPr>
          </a:p>
        </p:txBody>
      </p:sp>
      <p:sp>
        <p:nvSpPr>
          <p:cNvPr id="179" name="PlaceHolder 2"/>
          <p:cNvSpPr>
            <a:spLocks noGrp="1"/>
          </p:cNvSpPr>
          <p:nvPr>
            <p:ph/>
          </p:nvPr>
        </p:nvSpPr>
        <p:spPr>
          <a:xfrm>
            <a:off x="1034196" y="1225118"/>
            <a:ext cx="7515000" cy="4554244"/>
          </a:xfrm>
          <a:prstGeom prst="rect">
            <a:avLst/>
          </a:prstGeom>
          <a:noFill/>
          <a:ln w="0">
            <a:noFill/>
          </a:ln>
        </p:spPr>
        <p:txBody>
          <a:bodyPr lIns="90000" tIns="45000" rIns="90000" bIns="45000" anchor="t">
            <a:normAutofit/>
          </a:bodyPr>
          <a:lstStyle/>
          <a:p>
            <a:pPr marL="0" indent="0">
              <a:lnSpc>
                <a:spcPct val="120000"/>
              </a:lnSpc>
              <a:spcBef>
                <a:spcPts val="1001"/>
              </a:spcBef>
              <a:buNone/>
              <a:tabLst>
                <a:tab pos="0" algn="l"/>
              </a:tabLst>
            </a:pPr>
            <a:endParaRPr lang="ru-RU" sz="1800" b="0" strike="noStrike" spc="-1" dirty="0">
              <a:latin typeface="Arial"/>
            </a:endParaRPr>
          </a:p>
        </p:txBody>
      </p:sp>
      <p:sp>
        <p:nvSpPr>
          <p:cNvPr id="182"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r>
              <a:rPr lang="ru-RU" sz="2800" b="0" strike="noStrike" spc="-1" dirty="0">
                <a:solidFill>
                  <a:schemeClr val="accent1">
                    <a:lumMod val="75000"/>
                  </a:schemeClr>
                </a:solidFill>
                <a:latin typeface="Times New Roman"/>
              </a:rPr>
              <a:t>32</a:t>
            </a:r>
          </a:p>
          <a:p>
            <a:pPr algn="r">
              <a:lnSpc>
                <a:spcPct val="100000"/>
              </a:lnSpc>
            </a:pPr>
            <a:endParaRPr lang="ru-RU" sz="2800" b="0" strike="noStrike" spc="-1" dirty="0">
              <a:solidFill>
                <a:schemeClr val="accent1">
                  <a:lumMod val="75000"/>
                </a:schemeClr>
              </a:solidFill>
              <a:latin typeface="Times New Roman"/>
            </a:endParaRPr>
          </a:p>
        </p:txBody>
      </p:sp>
      <p:sp>
        <p:nvSpPr>
          <p:cNvPr id="183" name="TextBox 182"/>
          <p:cNvSpPr txBox="1"/>
          <p:nvPr/>
        </p:nvSpPr>
        <p:spPr>
          <a:xfrm>
            <a:off x="2459115" y="3779999"/>
            <a:ext cx="5240204" cy="1999363"/>
          </a:xfrm>
          <a:prstGeom prst="rect">
            <a:avLst/>
          </a:prstGeom>
          <a:noFill/>
          <a:ln w="0">
            <a:noFill/>
          </a:ln>
        </p:spPr>
        <p:txBody>
          <a:bodyPr lIns="90000" tIns="45000" rIns="90000" bIns="45000" anchor="t">
            <a:noAutofit/>
          </a:bodyPr>
          <a:lstStyle/>
          <a:p>
            <a:r>
              <a:rPr lang="en-US" sz="2000" b="0" strike="noStrike" spc="-1" dirty="0">
                <a:solidFill>
                  <a:srgbClr val="000000"/>
                </a:solidFill>
                <a:latin typeface="Cambria"/>
              </a:rPr>
              <a:t>Telegram</a:t>
            </a:r>
            <a:r>
              <a:rPr lang="ru-RU" sz="2000" b="0" strike="noStrike" spc="-1" dirty="0">
                <a:solidFill>
                  <a:srgbClr val="000000"/>
                </a:solidFill>
                <a:latin typeface="Cambria"/>
              </a:rPr>
              <a:t> (Центр персональных данных)</a:t>
            </a:r>
            <a:r>
              <a:rPr lang="en-US" sz="2000" b="0" strike="noStrike" spc="-1" dirty="0">
                <a:solidFill>
                  <a:srgbClr val="000000"/>
                </a:solidFill>
                <a:latin typeface="Cambria"/>
              </a:rPr>
              <a:t>:  </a:t>
            </a:r>
            <a:endParaRPr lang="ru-RU" sz="2000" b="0" strike="noStrike" spc="-1" dirty="0">
              <a:latin typeface="Arial"/>
            </a:endParaRPr>
          </a:p>
          <a:p>
            <a:r>
              <a:rPr lang="en-US" sz="2400" b="0" strike="noStrike" spc="-1" dirty="0">
                <a:solidFill>
                  <a:srgbClr val="000000"/>
                </a:solidFill>
                <a:latin typeface="Cambria"/>
              </a:rPr>
              <a:t>                 t.me/</a:t>
            </a:r>
            <a:r>
              <a:rPr lang="en-US" sz="2400" b="0" strike="noStrike" spc="-1" dirty="0" err="1">
                <a:solidFill>
                  <a:srgbClr val="000000"/>
                </a:solidFill>
                <a:latin typeface="Cambria"/>
              </a:rPr>
              <a:t>cpd_by</a:t>
            </a:r>
            <a:endParaRPr lang="ru-RU" sz="2400" b="0" strike="noStrike" spc="-1" dirty="0">
              <a:latin typeface="Arial"/>
            </a:endParaRPr>
          </a:p>
          <a:p>
            <a:r>
              <a:rPr lang="ru-RU" sz="2000" b="0" strike="noStrike" spc="-1" dirty="0">
                <a:solidFill>
                  <a:srgbClr val="000000"/>
                </a:solidFill>
                <a:latin typeface="Cambria"/>
              </a:rPr>
              <a:t>Сайт</a:t>
            </a:r>
            <a:r>
              <a:rPr lang="en-US" sz="2000" b="0" strike="noStrike" spc="-1" dirty="0">
                <a:solidFill>
                  <a:srgbClr val="000000"/>
                </a:solidFill>
                <a:latin typeface="Cambria"/>
              </a:rPr>
              <a:t> </a:t>
            </a:r>
            <a:r>
              <a:rPr lang="ru-RU" sz="2000" b="0" strike="noStrike" spc="-1" dirty="0">
                <a:solidFill>
                  <a:srgbClr val="000000"/>
                </a:solidFill>
                <a:latin typeface="Cambria"/>
              </a:rPr>
              <a:t>: </a:t>
            </a:r>
            <a:r>
              <a:rPr lang="en-US" sz="2400" b="0" strike="noStrike" spc="-1" dirty="0">
                <a:solidFill>
                  <a:srgbClr val="000000"/>
                </a:solidFill>
                <a:latin typeface="Cambria"/>
              </a:rPr>
              <a:t>                 https://cpd.by</a:t>
            </a:r>
            <a:endParaRPr lang="ru-RU" sz="24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1926454" y="956160"/>
            <a:ext cx="6717146" cy="320760"/>
          </a:xfrm>
          <a:prstGeom prst="rect">
            <a:avLst/>
          </a:prstGeom>
          <a:noFill/>
          <a:ln w="0">
            <a:noFill/>
          </a:ln>
        </p:spPr>
        <p:txBody>
          <a:bodyPr lIns="90000" tIns="45000" rIns="90000" bIns="45000" anchor="t">
            <a:noAutofit/>
          </a:bodyPr>
          <a:lstStyle/>
          <a:p>
            <a:pPr>
              <a:lnSpc>
                <a:spcPct val="90000"/>
              </a:lnSpc>
            </a:pPr>
            <a:r>
              <a:rPr lang="ru-RU" sz="2000" b="1" dirty="0">
                <a:solidFill>
                  <a:srgbClr val="002060"/>
                </a:solidFill>
                <a:latin typeface="Times New Roman" panose="02020603050405020304" pitchFamily="18" charset="0"/>
                <a:cs typeface="Times New Roman" panose="02020603050405020304" pitchFamily="18" charset="0"/>
              </a:rPr>
              <a:t>Документы, подготовленные НЦЗПД :</a:t>
            </a:r>
            <a:endParaRPr lang="ru-RU" sz="2000" b="0" strike="noStrike" spc="-1" dirty="0">
              <a:solidFill>
                <a:srgbClr val="002060"/>
              </a:solidFill>
              <a:latin typeface="Times New Roman" panose="02020603050405020304" pitchFamily="18" charset="0"/>
              <a:cs typeface="Times New Roman" panose="02020603050405020304" pitchFamily="18" charset="0"/>
            </a:endParaRPr>
          </a:p>
        </p:txBody>
      </p:sp>
      <p:sp>
        <p:nvSpPr>
          <p:cNvPr id="99" name="PlaceHolder 2"/>
          <p:cNvSpPr>
            <a:spLocks noGrp="1"/>
          </p:cNvSpPr>
          <p:nvPr>
            <p:ph/>
          </p:nvPr>
        </p:nvSpPr>
        <p:spPr>
          <a:xfrm>
            <a:off x="239697" y="1429305"/>
            <a:ext cx="8771138" cy="4705165"/>
          </a:xfrm>
          <a:prstGeom prst="rect">
            <a:avLst/>
          </a:prstGeom>
          <a:noFill/>
          <a:ln w="0">
            <a:noFill/>
          </a:ln>
        </p:spPr>
        <p:txBody>
          <a:bodyPr lIns="90000" tIns="45000" rIns="90000" bIns="45000" anchor="t">
            <a:normAutofit fontScale="89500" lnSpcReduction="20000"/>
          </a:bodyPr>
          <a:lstStyle/>
          <a:p>
            <a:r>
              <a:rPr lang="ru-RU" sz="1900" dirty="0">
                <a:solidFill>
                  <a:schemeClr val="tx1"/>
                </a:solidFill>
                <a:latin typeface="Times New Roman" panose="02020603050405020304" pitchFamily="18" charset="0"/>
                <a:cs typeface="Times New Roman" panose="02020603050405020304" pitchFamily="18" charset="0"/>
              </a:rPr>
              <a:t>Приказ директора Национального центра защиты персональных данных Республики Беларусь от 15 ноября 2021 г. № 12 ”О классификации информационных ресурсов (систем)“</a:t>
            </a:r>
          </a:p>
          <a:p>
            <a:r>
              <a:rPr lang="ru-RU" sz="1900" dirty="0">
                <a:solidFill>
                  <a:schemeClr val="tx1"/>
                </a:solidFill>
                <a:latin typeface="Times New Roman" panose="02020603050405020304" pitchFamily="18" charset="0"/>
                <a:cs typeface="Times New Roman" panose="02020603050405020304" pitchFamily="18" charset="0"/>
              </a:rPr>
              <a:t>Приказ директора Национального центра защиты персональных данных Республики Беларусь от 15 ноябрь 2021 г. № 13 ”Об уведомлении о нарушениях системы защиты персональных данных“</a:t>
            </a:r>
          </a:p>
          <a:p>
            <a:r>
              <a:rPr lang="ru-RU" sz="1900" dirty="0">
                <a:solidFill>
                  <a:schemeClr val="tx1"/>
                </a:solidFill>
                <a:latin typeface="Times New Roman" panose="02020603050405020304" pitchFamily="18" charset="0"/>
                <a:cs typeface="Times New Roman" panose="02020603050405020304" pitchFamily="18" charset="0"/>
              </a:rPr>
              <a:t>Приказ директора Национального центра защиты персональных данных Республики Беларусь от 15 ноября 2021 г. № 14 ”О трансграничной передаче персональных данных“</a:t>
            </a:r>
          </a:p>
          <a:p>
            <a:r>
              <a:rPr lang="ru-RU" sz="1900" dirty="0">
                <a:latin typeface="Times New Roman" panose="02020603050405020304" pitchFamily="18" charset="0"/>
                <a:cs typeface="Times New Roman" panose="02020603050405020304" pitchFamily="18" charset="0"/>
              </a:rPr>
              <a:t>Алгоритм приведения деятельности операторов, уполномоченных лиц в соответствие с требованиями Закона Республики Беларусь от 7 мая 2021 г. № 99-З ”О защите персональных данных“</a:t>
            </a:r>
          </a:p>
          <a:p>
            <a:r>
              <a:rPr lang="ru-RU" sz="1900" dirty="0">
                <a:latin typeface="Times New Roman" panose="02020603050405020304" pitchFamily="18" charset="0"/>
                <a:cs typeface="Times New Roman" panose="02020603050405020304" pitchFamily="18" charset="0"/>
              </a:rPr>
              <a:t>Рекомендации по составлению документа, определяющего политику оператора (уполномоченного лица) в отношении обработки персональных данных</a:t>
            </a:r>
            <a:endParaRPr lang="en-US" sz="1900" dirty="0">
              <a:latin typeface="Times New Roman" panose="02020603050405020304" pitchFamily="18" charset="0"/>
              <a:cs typeface="Times New Roman" panose="02020603050405020304" pitchFamily="18" charset="0"/>
            </a:endParaRPr>
          </a:p>
          <a:p>
            <a:r>
              <a:rPr lang="ru-RU" sz="1900" dirty="0">
                <a:latin typeface="Times New Roman" panose="02020603050405020304" pitchFamily="18" charset="0"/>
                <a:cs typeface="Times New Roman" panose="02020603050405020304" pitchFamily="18" charset="0"/>
              </a:rPr>
              <a:t>Рекомендации об обработке персональных данных в связи с трудовой (служебной) деятельностью</a:t>
            </a:r>
          </a:p>
          <a:p>
            <a:r>
              <a:rPr lang="ru-RU" sz="2000" i="1" kern="150" cap="all" dirty="0">
                <a:effectLst/>
                <a:latin typeface="Times New Roman" panose="02020603050405020304" pitchFamily="18" charset="0"/>
                <a:ea typeface="Times New Roman" panose="02020603050405020304" pitchFamily="18" charset="0"/>
                <a:cs typeface="Times New Roman" panose="02020603050405020304" pitchFamily="18" charset="0"/>
              </a:rPr>
              <a:t>ИНФОРМАЦИЯ </a:t>
            </a: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 применении Закона Республики Беларусь от 7 мая 2021 г. № 99-З ”О защите персональных</a:t>
            </a:r>
            <a:r>
              <a:rPr lang="ru-RU" sz="2000" i="1" dirty="0">
                <a:latin typeface="Calibri" panose="020F0502020204030204" pitchFamily="34" charset="0"/>
                <a:ea typeface="Times New Roman" panose="02020603050405020304" pitchFamily="18" charset="0"/>
                <a:cs typeface="Times New Roman" panose="02020603050405020304" pitchFamily="18" charset="0"/>
              </a:rPr>
              <a:t> </a:t>
            </a: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данных“ в сфере образования (август 2022 г. )</a:t>
            </a:r>
          </a:p>
          <a:p>
            <a:r>
              <a:rPr lang="ru-RU" sz="2000" i="1" kern="150" cap="all" dirty="0">
                <a:effectLst/>
                <a:latin typeface="Times New Roman" panose="02020603050405020304" pitchFamily="18" charset="0"/>
                <a:ea typeface="Times New Roman" panose="02020603050405020304" pitchFamily="18" charset="0"/>
                <a:cs typeface="Times New Roman" panose="02020603050405020304" pitchFamily="18" charset="0"/>
              </a:rPr>
              <a:t>ИНФОРМАЦИЯ </a:t>
            </a: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 применении Закона Республики Беларусь от 7 мая 2021 г. № 99-З ”О защите персональных</a:t>
            </a:r>
            <a:r>
              <a:rPr lang="ru-RU" sz="2000" i="1" dirty="0">
                <a:latin typeface="Calibri" panose="020F0502020204030204" pitchFamily="34" charset="0"/>
                <a:ea typeface="Times New Roman" panose="02020603050405020304" pitchFamily="18" charset="0"/>
                <a:cs typeface="Times New Roman" panose="02020603050405020304" pitchFamily="18" charset="0"/>
              </a:rPr>
              <a:t> </a:t>
            </a: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данных“ в сфере образования (март 2023 г. )</a:t>
            </a:r>
            <a:endParaRPr lang="ru-BY" sz="2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BY"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a:p>
            <a:pPr>
              <a:lnSpc>
                <a:spcPct val="120000"/>
              </a:lnSpc>
              <a:spcBef>
                <a:spcPts val="1001"/>
              </a:spcBef>
              <a:tabLst>
                <a:tab pos="0" algn="l"/>
              </a:tabLst>
            </a:pPr>
            <a:endParaRPr lang="ru-RU" sz="1400" b="0" strike="noStrike" spc="-1" dirty="0">
              <a:latin typeface="Arial"/>
            </a:endParaRPr>
          </a:p>
        </p:txBody>
      </p:sp>
      <p:sp>
        <p:nvSpPr>
          <p:cNvPr id="100" name="PlaceHolder 3"/>
          <p:cNvSpPr>
            <a:spLocks noGrp="1"/>
          </p:cNvSpPr>
          <p:nvPr>
            <p:ph type="dt"/>
          </p:nvPr>
        </p:nvSpPr>
        <p:spPr>
          <a:xfrm>
            <a:off x="6753960" y="345960"/>
            <a:ext cx="945360" cy="304200"/>
          </a:xfrm>
          <a:prstGeom prst="rect">
            <a:avLst/>
          </a:prstGeom>
          <a:noFill/>
          <a:ln w="0">
            <a:noFill/>
          </a:ln>
        </p:spPr>
        <p:txBody>
          <a:bodyPr lIns="90000" tIns="45000" rIns="90000" bIns="45000" anchor="ctr">
            <a:noAutofit/>
          </a:bodyPr>
          <a:lstStyle/>
          <a:p>
            <a:pPr algn="r">
              <a:lnSpc>
                <a:spcPct val="100000"/>
              </a:lnSpc>
            </a:pPr>
            <a:fld id="{4A3B1313-C84A-4603-B8B7-FCE86A278D2D}" type="datetime1">
              <a:rPr lang="ru-RU" sz="1200" b="0" strike="noStrike" spc="-1">
                <a:solidFill>
                  <a:srgbClr val="8B8B8B"/>
                </a:solidFill>
                <a:latin typeface="Cambria"/>
              </a:rPr>
              <a:t>04.05.2023</a:t>
            </a:fld>
            <a:endParaRPr lang="ru-RU" sz="1200" b="0" strike="noStrike" spc="-1">
              <a:latin typeface="Times New Roman"/>
            </a:endParaRPr>
          </a:p>
        </p:txBody>
      </p:sp>
      <p:sp>
        <p:nvSpPr>
          <p:cNvPr id="101" name="PlaceHolder 4"/>
          <p:cNvSpPr>
            <a:spLocks noGrp="1"/>
          </p:cNvSpPr>
          <p:nvPr>
            <p:ph type="ftr"/>
          </p:nvPr>
        </p:nvSpPr>
        <p:spPr>
          <a:xfrm>
            <a:off x="1128600" y="329400"/>
            <a:ext cx="5576040" cy="320760"/>
          </a:xfrm>
          <a:prstGeom prst="rect">
            <a:avLst/>
          </a:prstGeom>
          <a:noFill/>
          <a:ln w="0">
            <a:noFill/>
          </a:ln>
        </p:spPr>
        <p:txBody>
          <a:bodyPr lIns="90000" tIns="45000" rIns="90000" bIns="45000" anchor="ctr">
            <a:noAutofit/>
          </a:bodyPr>
          <a:lstStyle/>
          <a:p>
            <a:pPr>
              <a:lnSpc>
                <a:spcPct val="100000"/>
              </a:lnSpc>
            </a:pPr>
            <a:r>
              <a:rPr lang="ru-RU" sz="1200" b="0" strike="noStrike" spc="-1">
                <a:solidFill>
                  <a:srgbClr val="8B8B8B"/>
                </a:solidFill>
                <a:latin typeface="Cambria"/>
              </a:rPr>
              <a:t>Национальный центр защиты персональных данных Республики Беларусь</a:t>
            </a:r>
            <a:endParaRPr lang="ru-RU" sz="1200" b="0" strike="noStrike" spc="-1">
              <a:latin typeface="Times New Roman"/>
            </a:endParaRPr>
          </a:p>
        </p:txBody>
      </p:sp>
      <p:sp>
        <p:nvSpPr>
          <p:cNvPr id="102"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fld id="{02C1DEE5-186B-4D8C-B25E-A7AED546F7BD}" type="slidenum">
              <a:rPr lang="ru-RU" sz="2800" b="0" strike="noStrike" spc="-1">
                <a:solidFill>
                  <a:srgbClr val="415588"/>
                </a:solidFill>
                <a:latin typeface="Cambria"/>
              </a:rPr>
              <a:t>4</a:t>
            </a:fld>
            <a:endParaRPr lang="ru-RU" sz="28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9F9F9"/>
            </a:gs>
          </a:gsLst>
          <a:path path="circle">
            <a:fillToRect l="50000" r="50000" b="100000"/>
          </a:path>
        </a:gradFill>
        <a:effectLst/>
      </p:bgPr>
    </p:bg>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A6117E04-7999-7F3A-E7B7-4FF565E4E1CA}"/>
              </a:ext>
            </a:extLst>
          </p:cNvPr>
          <p:cNvGraphicFramePr>
            <a:graphicFrameLocks noGrp="1"/>
          </p:cNvGraphicFramePr>
          <p:nvPr>
            <p:ph idx="4294967295"/>
            <p:extLst>
              <p:ext uri="{D42A27DB-BD31-4B8C-83A1-F6EECF244321}">
                <p14:modId xmlns:p14="http://schemas.microsoft.com/office/powerpoint/2010/main" val="3865346179"/>
              </p:ext>
            </p:extLst>
          </p:nvPr>
        </p:nvGraphicFramePr>
        <p:xfrm>
          <a:off x="-1" y="1278385"/>
          <a:ext cx="8895425" cy="430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 name="PlaceHolder 5"/>
          <p:cNvSpPr>
            <a:spLocks noGrp="1"/>
          </p:cNvSpPr>
          <p:nvPr>
            <p:ph type="sldNum" idx="4294967295"/>
          </p:nvPr>
        </p:nvSpPr>
        <p:spPr>
          <a:xfrm>
            <a:off x="8348664" y="147638"/>
            <a:ext cx="404720" cy="503237"/>
          </a:xfrm>
          <a:prstGeom prst="rect">
            <a:avLst/>
          </a:prstGeom>
          <a:noFill/>
          <a:ln w="0">
            <a:noFill/>
          </a:ln>
        </p:spPr>
        <p:txBody>
          <a:bodyPr lIns="90000" tIns="45000" rIns="90000" bIns="45000" anchor="t">
            <a:noAutofit/>
          </a:bodyPr>
          <a:lstStyle/>
          <a:p>
            <a:pPr algn="r">
              <a:lnSpc>
                <a:spcPct val="100000"/>
              </a:lnSpc>
            </a:pPr>
            <a:fld id="{8CDBE3AF-F06D-4226-8A94-A5C93DF1499D}" type="slidenum">
              <a:rPr lang="ru-RU" sz="2800" b="0" strike="noStrike" spc="-1">
                <a:solidFill>
                  <a:srgbClr val="415588"/>
                </a:solidFill>
                <a:latin typeface="Cambria"/>
              </a:rPr>
              <a:t>5</a:t>
            </a:fld>
            <a:endParaRPr lang="ru-RU" sz="2800" b="0" strike="noStrike" spc="-1" dirty="0">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1128600" y="838800"/>
            <a:ext cx="7515000" cy="128866"/>
          </a:xfrm>
          <a:prstGeom prst="rect">
            <a:avLst/>
          </a:prstGeom>
          <a:noFill/>
          <a:ln w="0">
            <a:noFill/>
          </a:ln>
        </p:spPr>
        <p:txBody>
          <a:bodyPr lIns="90000" tIns="45000" rIns="90000" bIns="45000" anchor="t">
            <a:noAutofit/>
          </a:bodyPr>
          <a:lstStyle/>
          <a:p>
            <a:pPr>
              <a:lnSpc>
                <a:spcPct val="90000"/>
              </a:lnSpc>
            </a:pPr>
            <a:r>
              <a:rPr lang="ru-RU" sz="3200" b="1" dirty="0">
                <a:solidFill>
                  <a:schemeClr val="accent1">
                    <a:lumMod val="75000"/>
                  </a:schemeClr>
                </a:solidFill>
                <a:latin typeface="Times New Roman" panose="02020603050405020304" pitchFamily="18" charset="0"/>
                <a:cs typeface="Times New Roman" panose="02020603050405020304" pitchFamily="18" charset="0"/>
              </a:rPr>
              <a:t>Субъект персональных данных</a:t>
            </a:r>
            <a:endParaRPr lang="ru-RU" sz="3200" b="0" strike="noStrike" spc="-1" dirty="0">
              <a:latin typeface="Times New Roman" panose="02020603050405020304" pitchFamily="18" charset="0"/>
              <a:cs typeface="Times New Roman" panose="02020603050405020304" pitchFamily="18" charset="0"/>
            </a:endParaRPr>
          </a:p>
        </p:txBody>
      </p:sp>
      <p:sp>
        <p:nvSpPr>
          <p:cNvPr id="119" name="PlaceHolder 2"/>
          <p:cNvSpPr>
            <a:spLocks noGrp="1"/>
          </p:cNvSpPr>
          <p:nvPr>
            <p:ph/>
          </p:nvPr>
        </p:nvSpPr>
        <p:spPr>
          <a:xfrm>
            <a:off x="150921" y="1473692"/>
            <a:ext cx="8492680" cy="4545507"/>
          </a:xfrm>
          <a:prstGeom prst="rect">
            <a:avLst/>
          </a:prstGeom>
          <a:noFill/>
          <a:ln w="0">
            <a:noFill/>
          </a:ln>
        </p:spPr>
        <p:txBody>
          <a:bodyPr lIns="90000" tIns="45000" rIns="90000" bIns="45000" anchor="t">
            <a:normAutofit fontScale="79000" lnSpcReduction="20000"/>
          </a:bodyPr>
          <a:lstStyle/>
          <a:p>
            <a:r>
              <a:rPr lang="ru-RU" sz="2700" b="1" dirty="0">
                <a:latin typeface="Times New Roman" panose="02020603050405020304" pitchFamily="18" charset="0"/>
                <a:cs typeface="Times New Roman" panose="02020603050405020304" pitchFamily="18" charset="0"/>
              </a:rPr>
              <a:t>физическое лицо, в отношении которого осуществляется обработка персональных данных</a:t>
            </a:r>
            <a:endParaRPr lang="be-BY" sz="2700" dirty="0">
              <a:latin typeface="Times New Roman" panose="02020603050405020304" pitchFamily="18" charset="0"/>
              <a:cs typeface="Times New Roman" panose="02020603050405020304" pitchFamily="18" charset="0"/>
            </a:endParaRPr>
          </a:p>
          <a:p>
            <a:pPr marL="0" indent="0">
              <a:lnSpc>
                <a:spcPct val="120000"/>
              </a:lnSpc>
              <a:spcBef>
                <a:spcPts val="1001"/>
              </a:spcBef>
              <a:buNone/>
              <a:tabLst>
                <a:tab pos="0" algn="l"/>
              </a:tabLst>
            </a:pPr>
            <a:r>
              <a:rPr lang="ru-RU" sz="2100" b="1" u="sng" dirty="0">
                <a:solidFill>
                  <a:schemeClr val="accent1">
                    <a:lumMod val="75000"/>
                  </a:schemeClr>
                </a:solidFill>
                <a:latin typeface="Times New Roman" panose="02020603050405020304" pitchFamily="18" charset="0"/>
                <a:cs typeface="Times New Roman" panose="02020603050405020304" pitchFamily="18" charset="0"/>
              </a:rPr>
              <a:t>Субъекты персональных данных в сфере образования:</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обучающиеся (их законные представители);</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абитуриенты (их законные представители);</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выпускники;</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работники, а также члены их семьи;</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кандидаты на трудоустройство;</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граждане, являющиеся стороной по гражданско-правовому договору;</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граждане, обратившиеся за осуществлением административной процедуры;</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пользователи сайтов и сервисов Оператора;</a:t>
            </a:r>
          </a:p>
          <a:p>
            <a:pPr>
              <a:lnSpc>
                <a:spcPct val="120000"/>
              </a:lnSpc>
              <a:buFont typeface="Wingdings" panose="05000000000000000000" pitchFamily="2" charset="2"/>
              <a:buChar char="Ø"/>
            </a:pPr>
            <a:r>
              <a:rPr lang="ru-RU" sz="2100" dirty="0">
                <a:effectLst/>
                <a:latin typeface="Times New Roman" panose="02020603050405020304" pitchFamily="18" charset="0"/>
                <a:cs typeface="Times New Roman" panose="02020603050405020304" pitchFamily="18" charset="0"/>
              </a:rPr>
              <a:t>посетители и др.</a:t>
            </a:r>
            <a:endParaRPr lang="ru-BY" sz="2100" dirty="0">
              <a:latin typeface="Times New Roman" panose="02020603050405020304" pitchFamily="18" charset="0"/>
              <a:cs typeface="Times New Roman" panose="02020603050405020304" pitchFamily="18" charset="0"/>
            </a:endParaRPr>
          </a:p>
          <a:p>
            <a:pPr>
              <a:lnSpc>
                <a:spcPct val="120000"/>
              </a:lnSpc>
              <a:spcBef>
                <a:spcPts val="1001"/>
              </a:spcBef>
              <a:tabLst>
                <a:tab pos="0" algn="l"/>
              </a:tabLst>
            </a:pPr>
            <a:endParaRPr lang="ru-RU" sz="1400" b="1" dirty="0">
              <a:solidFill>
                <a:schemeClr val="accent1">
                  <a:lumMod val="75000"/>
                </a:schemeClr>
              </a:solidFill>
            </a:endParaRPr>
          </a:p>
          <a:p>
            <a:pPr>
              <a:lnSpc>
                <a:spcPct val="120000"/>
              </a:lnSpc>
              <a:spcBef>
                <a:spcPts val="1001"/>
              </a:spcBef>
              <a:tabLst>
                <a:tab pos="0" algn="l"/>
              </a:tabLst>
            </a:pPr>
            <a:endParaRPr lang="ru-RU" sz="1400" b="0" strike="noStrike" spc="-1" dirty="0">
              <a:latin typeface="Arial"/>
            </a:endParaRPr>
          </a:p>
        </p:txBody>
      </p:sp>
      <p:sp>
        <p:nvSpPr>
          <p:cNvPr id="122" name="PlaceHolder 5"/>
          <p:cNvSpPr>
            <a:spLocks noGrp="1"/>
          </p:cNvSpPr>
          <p:nvPr>
            <p:ph type="sldNum"/>
          </p:nvPr>
        </p:nvSpPr>
        <p:spPr>
          <a:xfrm>
            <a:off x="7848720" y="147240"/>
            <a:ext cx="794880" cy="502920"/>
          </a:xfrm>
          <a:prstGeom prst="rect">
            <a:avLst/>
          </a:prstGeom>
          <a:noFill/>
          <a:ln w="0">
            <a:noFill/>
          </a:ln>
        </p:spPr>
        <p:txBody>
          <a:bodyPr lIns="90000" tIns="45000" rIns="90000" bIns="45000" anchor="t">
            <a:noAutofit/>
          </a:bodyPr>
          <a:lstStyle/>
          <a:p>
            <a:pPr algn="r">
              <a:lnSpc>
                <a:spcPct val="100000"/>
              </a:lnSpc>
            </a:pPr>
            <a:fld id="{1C29BBC8-E549-4442-9466-B04EBFAB19AF}" type="slidenum">
              <a:rPr lang="ru-RU" sz="2800" b="0" strike="noStrike" spc="-1">
                <a:solidFill>
                  <a:srgbClr val="415588"/>
                </a:solidFill>
                <a:latin typeface="Cambria"/>
              </a:rPr>
              <a:t>6</a:t>
            </a:fld>
            <a:endParaRPr lang="ru-RU" sz="2800" b="0" strike="noStrike" spc="-1">
              <a:latin typeface="Times New Roman"/>
            </a:endParaRPr>
          </a:p>
        </p:txBody>
      </p:sp>
      <p:pic>
        <p:nvPicPr>
          <p:cNvPr id="3" name="Рисунок 2">
            <a:extLst>
              <a:ext uri="{FF2B5EF4-FFF2-40B4-BE49-F238E27FC236}">
                <a16:creationId xmlns:a16="http://schemas.microsoft.com/office/drawing/2014/main" id="{9D0DBAB7-2CB2-44FF-8A82-25579B6A0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870" y="2237125"/>
            <a:ext cx="2095130" cy="17148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C675A5-99F8-D940-DE46-46F824B7863E}"/>
              </a:ext>
            </a:extLst>
          </p:cNvPr>
          <p:cNvSpPr>
            <a:spLocks noGrp="1"/>
          </p:cNvSpPr>
          <p:nvPr>
            <p:ph type="title"/>
          </p:nvPr>
        </p:nvSpPr>
        <p:spPr>
          <a:xfrm>
            <a:off x="692458" y="1056443"/>
            <a:ext cx="6533966" cy="692458"/>
          </a:xfrm>
        </p:spPr>
        <p:txBody>
          <a:bodyPr/>
          <a:lstStyle/>
          <a:p>
            <a:r>
              <a:rPr lang="ru-RU" sz="2200" b="1" dirty="0">
                <a:solidFill>
                  <a:schemeClr val="accent1">
                    <a:lumMod val="75000"/>
                  </a:schemeClr>
                </a:solidFill>
              </a:rPr>
              <a:t>Типичные правовые основания обработки персональных данных в сфере образования:</a:t>
            </a:r>
            <a:endParaRPr lang="ru-BY" sz="2200" b="1" dirty="0">
              <a:solidFill>
                <a:schemeClr val="accent1">
                  <a:lumMod val="75000"/>
                </a:schemeClr>
              </a:solidFill>
            </a:endParaRPr>
          </a:p>
        </p:txBody>
      </p:sp>
      <p:sp>
        <p:nvSpPr>
          <p:cNvPr id="3" name="Подзаголовок 2">
            <a:extLst>
              <a:ext uri="{FF2B5EF4-FFF2-40B4-BE49-F238E27FC236}">
                <a16:creationId xmlns:a16="http://schemas.microsoft.com/office/drawing/2014/main" id="{6EB15248-9F6A-FC09-08B7-A73B36A887C9}"/>
              </a:ext>
            </a:extLst>
          </p:cNvPr>
          <p:cNvSpPr>
            <a:spLocks noGrp="1"/>
          </p:cNvSpPr>
          <p:nvPr>
            <p:ph type="subTitle"/>
          </p:nvPr>
        </p:nvSpPr>
        <p:spPr>
          <a:xfrm>
            <a:off x="292963" y="1615736"/>
            <a:ext cx="8504808" cy="4483223"/>
          </a:xfrm>
        </p:spPr>
        <p:txBody>
          <a:bodyPr/>
          <a:lstStyle/>
          <a:p>
            <a:pPr marL="0" indent="0">
              <a:buNone/>
            </a:pPr>
            <a:endParaRPr lang="ru-RU" sz="18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ru-RU" sz="1800" dirty="0">
                <a:effectLst/>
                <a:latin typeface="Times New Roman" panose="02020603050405020304" pitchFamily="18" charset="0"/>
                <a:ea typeface="Times New Roman" panose="02020603050405020304" pitchFamily="18" charset="0"/>
              </a:rPr>
              <a:t>при оформлении трудовых (служебных) отношений, а также в процессе трудовой (служебной) деятельности субъекта персональных данных в случаях, предусмотренных законодательством (</a:t>
            </a:r>
            <a:r>
              <a:rPr lang="ru-RU" sz="1800" i="1" dirty="0">
                <a:effectLst/>
                <a:latin typeface="Times New Roman" panose="02020603050405020304" pitchFamily="18" charset="0"/>
                <a:ea typeface="Times New Roman" panose="02020603050405020304" pitchFamily="18" charset="0"/>
              </a:rPr>
              <a:t>абзац восьмой статьи 6 и абзац третий пункта 2 статьи 8 Закона</a:t>
            </a:r>
            <a:r>
              <a:rPr lang="ru-RU"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endParaRPr lang="ru-RU" sz="18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ru-RU" sz="1800" b="0" i="0" dirty="0">
                <a:solidFill>
                  <a:srgbClr val="242424"/>
                </a:solidFill>
                <a:effectLst/>
                <a:latin typeface="Times New Roman" panose="02020603050405020304" pitchFamily="18" charset="0"/>
              </a:rPr>
              <a:t>при получении персональных данных оператором на основании договора, заключенного (заключаемого) с субъектом персональных данных, в целях совершения действий, установленных этим договором (</a:t>
            </a: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абзац пятнадцатый статьи 6 Зак</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она</a:t>
            </a:r>
            <a:r>
              <a:rPr lang="ru-RU" sz="1800" b="0" i="0" dirty="0">
                <a:solidFill>
                  <a:srgbClr val="242424"/>
                </a:solidFill>
                <a:effectLst/>
                <a:latin typeface="Times New Roman" panose="02020603050405020304" pitchFamily="18" charset="0"/>
              </a:rPr>
              <a:t>);</a:t>
            </a:r>
            <a:endParaRPr lang="en-US" sz="1800" b="0" i="0" dirty="0">
              <a:solidFill>
                <a:srgbClr val="242424"/>
              </a:solidFill>
              <a:effectLst/>
              <a:latin typeface="Times New Roman" panose="02020603050405020304" pitchFamily="18" charset="0"/>
            </a:endParaRPr>
          </a:p>
          <a:p>
            <a:pPr marL="285750" indent="-285750">
              <a:buFont typeface="Wingdings" panose="05000000000000000000" pitchFamily="2" charset="2"/>
              <a:buChar char="Ø"/>
            </a:pPr>
            <a:endParaRPr lang="ru-RU" sz="1800" dirty="0">
              <a:effectLst/>
            </a:endParaRPr>
          </a:p>
          <a:p>
            <a:pPr marL="285750" indent="-285750">
              <a:buFont typeface="Wingdings" panose="05000000000000000000" pitchFamily="2" charset="2"/>
              <a:buChar char="Ø"/>
            </a:pPr>
            <a:r>
              <a:rPr lang="ru-RU" sz="1800" spc="-20" dirty="0">
                <a:effectLst/>
                <a:latin typeface="Times New Roman" panose="02020603050405020304" pitchFamily="18" charset="0"/>
                <a:ea typeface="Times New Roman" panose="02020603050405020304" pitchFamily="18" charset="0"/>
                <a:cs typeface="Times New Roman" panose="02020603050405020304" pitchFamily="18" charset="0"/>
              </a:rPr>
              <a:t>обработка персональных</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данных является необходимой для выполнения обязанностей (полномочий), предусмотренных законодательными актами (</a:t>
            </a:r>
            <a:r>
              <a:rPr lang="ru-RU" sz="1800" i="1" u="none" strike="noStrike" kern="1200" dirty="0">
                <a:effectLst/>
                <a:latin typeface="Times New Roman" panose="02020603050405020304" pitchFamily="18" charset="0"/>
                <a:ea typeface="DejaVu Sans"/>
                <a:cs typeface="Times New Roman" panose="02020603050405020304" pitchFamily="18" charset="0"/>
              </a:rPr>
              <a:t>абзац двадцатый статьи 6, абзац семнадцатый части второй статьи 8 Закона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800" i="0" u="none" strike="noStrike" kern="1200" dirty="0">
                <a:effectLst/>
                <a:latin typeface="Times New Roman" panose="02020603050405020304" pitchFamily="18" charset="0"/>
                <a:ea typeface="DejaVu Sans"/>
                <a:cs typeface="Times New Roman" panose="02020603050405020304" pitchFamily="18" charset="0"/>
              </a:rPr>
              <a:t>согласие (</a:t>
            </a:r>
            <a:r>
              <a:rPr lang="ru-RU" sz="1800" i="1" u="none" strike="noStrike" kern="1200" dirty="0">
                <a:effectLst/>
                <a:latin typeface="Times New Roman" panose="02020603050405020304" pitchFamily="18" charset="0"/>
                <a:ea typeface="DejaVu Sans"/>
                <a:cs typeface="Times New Roman" panose="02020603050405020304" pitchFamily="18" charset="0"/>
              </a:rPr>
              <a:t>пункт 3 статьи 4, статья 5 Закона</a:t>
            </a:r>
            <a:r>
              <a:rPr lang="ru-RU" sz="1800" i="0" u="none" strike="noStrike" kern="1200" dirty="0">
                <a:effectLst/>
                <a:latin typeface="Times New Roman" panose="02020603050405020304" pitchFamily="18" charset="0"/>
                <a:ea typeface="DejaVu Sans"/>
                <a:cs typeface="Times New Roman" panose="02020603050405020304" pitchFamily="18" charset="0"/>
              </a:rPr>
              <a:t>)</a:t>
            </a:r>
            <a:endParaRPr lang="en-US" sz="1800" dirty="0">
              <a:latin typeface="Times New Roman" panose="02020603050405020304" pitchFamily="18" charset="0"/>
              <a:ea typeface="DejaVu Sans"/>
              <a:cs typeface="Times New Roman" panose="02020603050405020304" pitchFamily="18" charset="0"/>
            </a:endParaRPr>
          </a:p>
          <a:p>
            <a:pPr marL="285750" indent="-285750">
              <a:buFont typeface="Wingdings" panose="05000000000000000000" pitchFamily="2" charset="2"/>
              <a:buChar char="Ø"/>
            </a:pPr>
            <a:endParaRPr lang="ru-RU" sz="1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ceHolder 5">
            <a:extLst>
              <a:ext uri="{FF2B5EF4-FFF2-40B4-BE49-F238E27FC236}">
                <a16:creationId xmlns:a16="http://schemas.microsoft.com/office/drawing/2014/main" id="{B96FF03B-364A-2146-8AA0-97E07DC0CCA7}"/>
              </a:ext>
            </a:extLst>
          </p:cNvPr>
          <p:cNvSpPr txBox="1">
            <a:spLocks/>
          </p:cNvSpPr>
          <p:nvPr/>
        </p:nvSpPr>
        <p:spPr>
          <a:xfrm>
            <a:off x="7848720" y="147240"/>
            <a:ext cx="794880" cy="502920"/>
          </a:xfrm>
          <a:prstGeom prst="rect">
            <a:avLst/>
          </a:prstGeom>
          <a:noFill/>
          <a:ln w="0">
            <a:noFill/>
          </a:ln>
        </p:spPr>
        <p:txBody>
          <a:bodyPr lIns="90000" tIns="45000" rIns="90000" bIns="45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D6C23E5E-1863-4A66-963A-1FD8BD7B152E}" type="slidenum">
              <a:rPr lang="ru-RU" sz="2800" spc="-1" smtClean="0">
                <a:solidFill>
                  <a:srgbClr val="415588"/>
                </a:solidFill>
                <a:latin typeface="Cambria"/>
              </a:rPr>
              <a:pPr algn="r">
                <a:lnSpc>
                  <a:spcPct val="100000"/>
                </a:lnSpc>
              </a:pPr>
              <a:t>7</a:t>
            </a:fld>
            <a:endParaRPr lang="ru-RU" sz="2800" spc="-1">
              <a:latin typeface="Times New Roman"/>
            </a:endParaRPr>
          </a:p>
        </p:txBody>
      </p:sp>
      <p:pic>
        <p:nvPicPr>
          <p:cNvPr id="5" name="Рисунок 4">
            <a:extLst>
              <a:ext uri="{FF2B5EF4-FFF2-40B4-BE49-F238E27FC236}">
                <a16:creationId xmlns:a16="http://schemas.microsoft.com/office/drawing/2014/main" id="{2F6C9DB9-F7E0-FC5B-F34A-B8C6B0B4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234" y="641282"/>
            <a:ext cx="1990766" cy="1330495"/>
          </a:xfrm>
          <a:prstGeom prst="rect">
            <a:avLst/>
          </a:prstGeom>
        </p:spPr>
      </p:pic>
    </p:spTree>
    <p:extLst>
      <p:ext uri="{BB962C8B-B14F-4D97-AF65-F5344CB8AC3E}">
        <p14:creationId xmlns:p14="http://schemas.microsoft.com/office/powerpoint/2010/main" val="389002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7308CD-813C-0D06-F502-A6201E3A5E01}"/>
              </a:ext>
            </a:extLst>
          </p:cNvPr>
          <p:cNvSpPr>
            <a:spLocks noGrp="1"/>
          </p:cNvSpPr>
          <p:nvPr>
            <p:ph type="title"/>
          </p:nvPr>
        </p:nvSpPr>
        <p:spPr>
          <a:xfrm>
            <a:off x="3112856" y="102484"/>
            <a:ext cx="2918287" cy="592431"/>
          </a:xfrm>
        </p:spPr>
        <p:txBody>
          <a:bodyPr/>
          <a:lstStyle/>
          <a:p>
            <a:r>
              <a:rPr lang="ru-RU" b="1" dirty="0">
                <a:solidFill>
                  <a:schemeClr val="accent1">
                    <a:lumMod val="75000"/>
                  </a:schemeClr>
                </a:solidFill>
              </a:rPr>
              <a:t>Договор</a:t>
            </a:r>
            <a:endParaRPr lang="ru-BY" b="1" dirty="0">
              <a:solidFill>
                <a:schemeClr val="accent1">
                  <a:lumMod val="75000"/>
                </a:schemeClr>
              </a:solidFill>
            </a:endParaRPr>
          </a:p>
        </p:txBody>
      </p:sp>
      <p:sp>
        <p:nvSpPr>
          <p:cNvPr id="3" name="Подзаголовок 2">
            <a:extLst>
              <a:ext uri="{FF2B5EF4-FFF2-40B4-BE49-F238E27FC236}">
                <a16:creationId xmlns:a16="http://schemas.microsoft.com/office/drawing/2014/main" id="{51770AEE-9280-66AB-7123-FBD5236728A1}"/>
              </a:ext>
            </a:extLst>
          </p:cNvPr>
          <p:cNvSpPr>
            <a:spLocks noGrp="1"/>
          </p:cNvSpPr>
          <p:nvPr>
            <p:ph type="subTitle"/>
          </p:nvPr>
        </p:nvSpPr>
        <p:spPr>
          <a:xfrm>
            <a:off x="479834" y="1982709"/>
            <a:ext cx="8415591" cy="3693815"/>
          </a:xfrm>
        </p:spPr>
        <p:txBody>
          <a:bodyPr/>
          <a:lstStyle/>
          <a:p>
            <a:endParaRPr lang="ru-RU" sz="1800" i="1" dirty="0">
              <a:effectLst/>
              <a:latin typeface="Times New Roman" panose="02020603050405020304" pitchFamily="18" charset="0"/>
              <a:ea typeface="Times New Roman" panose="02020603050405020304" pitchFamily="18" charset="0"/>
            </a:endParaRPr>
          </a:p>
          <a:p>
            <a:r>
              <a:rPr lang="ru-RU" sz="1900" i="1" dirty="0">
                <a:effectLst/>
                <a:latin typeface="Times New Roman" panose="02020603050405020304" pitchFamily="18" charset="0"/>
                <a:ea typeface="Times New Roman" panose="02020603050405020304" pitchFamily="18" charset="0"/>
              </a:rPr>
              <a:t>	</a:t>
            </a:r>
            <a:r>
              <a:rPr lang="ru-RU" sz="2000" i="1" dirty="0">
                <a:latin typeface="Times New Roman" panose="02020603050405020304" pitchFamily="18" charset="0"/>
                <a:ea typeface="Times New Roman" panose="02020603050405020304" pitchFamily="18" charset="0"/>
              </a:rPr>
              <a:t>О</a:t>
            </a:r>
            <a:r>
              <a:rPr lang="ru-BY" sz="2000" i="1" dirty="0">
                <a:latin typeface="Times New Roman" panose="02020603050405020304" pitchFamily="18" charset="0"/>
                <a:ea typeface="Times New Roman" panose="02020603050405020304" pitchFamily="18" charset="0"/>
              </a:rPr>
              <a:t>снованием возникновения образовательных отношений в</a:t>
            </a:r>
            <a:r>
              <a:rPr lang="ru-RU" sz="2000" i="1" dirty="0">
                <a:latin typeface="Times New Roman" panose="02020603050405020304" pitchFamily="18" charset="0"/>
                <a:ea typeface="Times New Roman" panose="02020603050405020304" pitchFamily="18" charset="0"/>
              </a:rPr>
              <a:t> </a:t>
            </a:r>
            <a:r>
              <a:rPr lang="ru-BY" sz="2000" i="1" dirty="0">
                <a:latin typeface="Times New Roman" panose="02020603050405020304" pitchFamily="18" charset="0"/>
                <a:ea typeface="Times New Roman" panose="02020603050405020304" pitchFamily="18" charset="0"/>
              </a:rPr>
              <a:t>учреждении образования</a:t>
            </a:r>
            <a:r>
              <a:rPr lang="ru-BY" sz="2000" dirty="0">
                <a:latin typeface="Times New Roman" panose="02020603050405020304" pitchFamily="18" charset="0"/>
                <a:ea typeface="Times New Roman" panose="02020603050405020304" pitchFamily="18" charset="0"/>
              </a:rPr>
              <a:t> является </a:t>
            </a:r>
            <a:r>
              <a:rPr lang="ru-BY" sz="2000" b="1" dirty="0">
                <a:solidFill>
                  <a:srgbClr val="0070C0"/>
                </a:solidFill>
                <a:latin typeface="Times New Roman" panose="02020603050405020304" pitchFamily="18" charset="0"/>
                <a:ea typeface="Times New Roman" panose="02020603050405020304" pitchFamily="18" charset="0"/>
              </a:rPr>
              <a:t>договор</a:t>
            </a:r>
            <a:r>
              <a:rPr lang="ru-RU" sz="2000" dirty="0">
                <a:latin typeface="Times New Roman" panose="02020603050405020304" pitchFamily="18" charset="0"/>
                <a:ea typeface="Times New Roman" panose="02020603050405020304" pitchFamily="18" charset="0"/>
              </a:rPr>
              <a:t> ( п. 1 ст. 55, п. 1 ст. 56 Кодекса об образовании). </a:t>
            </a:r>
          </a:p>
          <a:p>
            <a:r>
              <a:rPr lang="ru-RU" sz="2000" u="sng" dirty="0">
                <a:latin typeface="Times New Roman" panose="02020603050405020304" pitchFamily="18" charset="0"/>
                <a:ea typeface="Times New Roman" panose="02020603050405020304" pitchFamily="18" charset="0"/>
              </a:rPr>
              <a:t>Получение согласия на обработку персональных данных при этом не требуется! </a:t>
            </a:r>
          </a:p>
          <a:p>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ea typeface="Times New Roman" panose="02020603050405020304" pitchFamily="18" charset="0"/>
              </a:rPr>
              <a:t>Оказание</a:t>
            </a:r>
            <a:r>
              <a:rPr lang="ru-BY" sz="2000" dirty="0">
                <a:latin typeface="Times New Roman" panose="02020603050405020304" pitchFamily="18" charset="0"/>
                <a:ea typeface="Times New Roman" panose="02020603050405020304" pitchFamily="18" charset="0"/>
              </a:rPr>
              <a:t> учреждением образования </a:t>
            </a:r>
            <a:r>
              <a:rPr lang="ru-BY" sz="2000" u="sng" dirty="0">
                <a:latin typeface="Times New Roman" panose="02020603050405020304" pitchFamily="18" charset="0"/>
                <a:ea typeface="Times New Roman" panose="02020603050405020304" pitchFamily="18" charset="0"/>
              </a:rPr>
              <a:t>услуг в сфере образования на платной основе </a:t>
            </a:r>
            <a:r>
              <a:rPr lang="ru-BY" sz="2000" dirty="0">
                <a:latin typeface="Times New Roman" panose="02020603050405020304" pitchFamily="18" charset="0"/>
                <a:ea typeface="Times New Roman" panose="02020603050405020304" pitchFamily="18" charset="0"/>
              </a:rPr>
              <a:t>осуществляется на основании </a:t>
            </a:r>
            <a:r>
              <a:rPr lang="ru-RU" sz="2000" b="1" i="0" dirty="0">
                <a:solidFill>
                  <a:srgbClr val="242424"/>
                </a:solidFill>
                <a:effectLst/>
                <a:latin typeface="Times New Roman" panose="02020603050405020304" pitchFamily="18" charset="0"/>
              </a:rPr>
              <a:t>договора об оказании услуг при реализации образовательных программ на платной основе</a:t>
            </a:r>
            <a:r>
              <a:rPr lang="ru-RU" sz="2000" dirty="0">
                <a:latin typeface="Times New Roman" panose="02020603050405020304" pitchFamily="18" charset="0"/>
                <a:ea typeface="Times New Roman" panose="02020603050405020304" pitchFamily="18" charset="0"/>
              </a:rPr>
              <a:t>(п. 2.7 ст. 59 Кодекса об образовании)</a:t>
            </a:r>
          </a:p>
          <a:p>
            <a:endParaRPr lang="ru-RU" sz="2000" dirty="0">
              <a:latin typeface="Times New Roman" panose="02020603050405020304" pitchFamily="18" charset="0"/>
              <a:ea typeface="Times New Roman" panose="02020603050405020304" pitchFamily="18" charset="0"/>
            </a:endParaRPr>
          </a:p>
          <a:p>
            <a:pPr marL="0" indent="0">
              <a:buNone/>
            </a:pPr>
            <a:r>
              <a:rPr lang="ru-RU" sz="2000" b="1" dirty="0">
                <a:latin typeface="Times New Roman" panose="02020603050405020304" pitchFamily="18" charset="0"/>
              </a:rPr>
              <a:t>При этом:</a:t>
            </a:r>
          </a:p>
          <a:p>
            <a:pPr marL="0" indent="0">
              <a:buNone/>
            </a:pPr>
            <a:endParaRPr lang="ru-RU" sz="2000" b="1" dirty="0">
              <a:latin typeface="Times New Roman" panose="02020603050405020304" pitchFamily="18" charset="0"/>
            </a:endParaRPr>
          </a:p>
          <a:p>
            <a:pPr algn="just"/>
            <a:r>
              <a:rPr lang="ru-RU" sz="2000" b="0" i="0" dirty="0">
                <a:solidFill>
                  <a:srgbClr val="242424"/>
                </a:solidFill>
                <a:effectLst/>
                <a:latin typeface="Times New Roman" panose="02020603050405020304" pitchFamily="18" charset="0"/>
              </a:rPr>
              <a:t>объем обрабатываемых оператором персональных данных на основании </a:t>
            </a:r>
            <a:r>
              <a:rPr lang="ru-RU" sz="2000" b="0" i="0" dirty="0" err="1">
                <a:effectLst/>
                <a:latin typeface="Times New Roman" panose="02020603050405020304" pitchFamily="18" charset="0"/>
              </a:rPr>
              <a:t>абз</a:t>
            </a:r>
            <a:r>
              <a:rPr lang="ru-RU" sz="2000" b="0" i="0" dirty="0">
                <a:effectLst/>
                <a:latin typeface="Times New Roman" panose="02020603050405020304" pitchFamily="18" charset="0"/>
              </a:rPr>
              <a:t>. 15 ст. 6 </a:t>
            </a:r>
            <a:r>
              <a:rPr lang="ru-RU" sz="2000" b="0" i="0" dirty="0">
                <a:solidFill>
                  <a:srgbClr val="242424"/>
                </a:solidFill>
                <a:effectLst/>
                <a:latin typeface="Times New Roman" panose="02020603050405020304" pitchFamily="18" charset="0"/>
              </a:rPr>
              <a:t>Закона ограничен теми персональными данными, которые требуются для заключения, изменения, расторжения договора, а также его исполнения. Если оператор получает дополнительные персональные данные, то для обработки таких данных необходимо получать согласие.</a:t>
            </a:r>
          </a:p>
          <a:p>
            <a:endParaRPr lang="ru-BY" dirty="0"/>
          </a:p>
        </p:txBody>
      </p:sp>
      <p:pic>
        <p:nvPicPr>
          <p:cNvPr id="7" name="Рисунок 6">
            <a:extLst>
              <a:ext uri="{FF2B5EF4-FFF2-40B4-BE49-F238E27FC236}">
                <a16:creationId xmlns:a16="http://schemas.microsoft.com/office/drawing/2014/main" id="{97D4A988-8CD5-4D2E-90DA-39D5B2E16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139" y="1"/>
            <a:ext cx="1444423" cy="1181476"/>
          </a:xfrm>
          <a:prstGeom prst="rect">
            <a:avLst/>
          </a:prstGeom>
        </p:spPr>
      </p:pic>
      <p:sp>
        <p:nvSpPr>
          <p:cNvPr id="5" name="PlaceHolder 5">
            <a:extLst>
              <a:ext uri="{FF2B5EF4-FFF2-40B4-BE49-F238E27FC236}">
                <a16:creationId xmlns:a16="http://schemas.microsoft.com/office/drawing/2014/main" id="{AF317BB2-99F8-57B9-1670-E47B485ADD51}"/>
              </a:ext>
            </a:extLst>
          </p:cNvPr>
          <p:cNvSpPr txBox="1">
            <a:spLocks/>
          </p:cNvSpPr>
          <p:nvPr/>
        </p:nvSpPr>
        <p:spPr>
          <a:xfrm>
            <a:off x="8194088" y="147240"/>
            <a:ext cx="701337" cy="502920"/>
          </a:xfrm>
          <a:prstGeom prst="rect">
            <a:avLst/>
          </a:prstGeom>
          <a:noFill/>
          <a:ln w="0">
            <a:noFill/>
          </a:ln>
        </p:spPr>
        <p:txBody>
          <a:bodyPr lIns="90000" tIns="45000" rIns="90000" bIns="45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D6C23E5E-1863-4A66-963A-1FD8BD7B152E}" type="slidenum">
              <a:rPr lang="ru-RU" sz="2800" spc="-1" smtClean="0">
                <a:solidFill>
                  <a:srgbClr val="415588"/>
                </a:solidFill>
                <a:latin typeface="Cambria"/>
              </a:rPr>
              <a:pPr algn="r">
                <a:lnSpc>
                  <a:spcPct val="100000"/>
                </a:lnSpc>
              </a:pPr>
              <a:t>8</a:t>
            </a:fld>
            <a:endParaRPr lang="ru-RU" sz="2800" spc="-1">
              <a:latin typeface="Times New Roman"/>
            </a:endParaRPr>
          </a:p>
        </p:txBody>
      </p:sp>
    </p:spTree>
    <p:extLst>
      <p:ext uri="{BB962C8B-B14F-4D97-AF65-F5344CB8AC3E}">
        <p14:creationId xmlns:p14="http://schemas.microsoft.com/office/powerpoint/2010/main" val="376735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77DD24-6DA6-38EB-5CFC-BB5CF8395E0B}"/>
              </a:ext>
            </a:extLst>
          </p:cNvPr>
          <p:cNvSpPr>
            <a:spLocks noGrp="1"/>
          </p:cNvSpPr>
          <p:nvPr>
            <p:ph type="title"/>
          </p:nvPr>
        </p:nvSpPr>
        <p:spPr>
          <a:xfrm>
            <a:off x="585926" y="1276200"/>
            <a:ext cx="7057748" cy="144227"/>
          </a:xfrm>
        </p:spPr>
        <p:txBody>
          <a:bodyPr/>
          <a:lstStyle/>
          <a:p>
            <a:r>
              <a:rPr lang="ru-RU" sz="2000" b="1" spc="-20" dirty="0">
                <a:solidFill>
                  <a:schemeClr val="accent1">
                    <a:lumMod val="75000"/>
                  </a:schemeClr>
                </a:solidFill>
                <a:effectLst/>
                <a:latin typeface="Times New Roman" panose="02020603050405020304" pitchFamily="18" charset="0"/>
                <a:ea typeface="Times New Roman" panose="02020603050405020304" pitchFamily="18" charset="0"/>
              </a:rPr>
              <a:t>Обработка персональных</a:t>
            </a:r>
            <a:r>
              <a:rPr lang="ru-RU" sz="2000" b="1" dirty="0">
                <a:solidFill>
                  <a:schemeClr val="accent1">
                    <a:lumMod val="75000"/>
                  </a:schemeClr>
                </a:solidFill>
                <a:effectLst/>
                <a:latin typeface="Times New Roman" panose="02020603050405020304" pitchFamily="18" charset="0"/>
                <a:ea typeface="Times New Roman" panose="02020603050405020304" pitchFamily="18" charset="0"/>
              </a:rPr>
              <a:t> данных является необходимой для выполнения обязанностей (полномочий), предусмотренных законодательными актами</a:t>
            </a:r>
            <a:endParaRPr lang="ru-BY" sz="2000" b="1" dirty="0">
              <a:solidFill>
                <a:schemeClr val="accent1">
                  <a:lumMod val="75000"/>
                </a:schemeClr>
              </a:solidFill>
            </a:endParaRPr>
          </a:p>
        </p:txBody>
      </p:sp>
      <p:graphicFrame>
        <p:nvGraphicFramePr>
          <p:cNvPr id="10" name="Объект 9">
            <a:extLst>
              <a:ext uri="{FF2B5EF4-FFF2-40B4-BE49-F238E27FC236}">
                <a16:creationId xmlns:a16="http://schemas.microsoft.com/office/drawing/2014/main" id="{FE1E8E4E-E21E-70AA-543C-A94C6BEFCAC9}"/>
              </a:ext>
            </a:extLst>
          </p:cNvPr>
          <p:cNvGraphicFramePr>
            <a:graphicFrameLocks noGrp="1"/>
          </p:cNvGraphicFramePr>
          <p:nvPr>
            <p:ph/>
            <p:extLst>
              <p:ext uri="{D42A27DB-BD31-4B8C-83A1-F6EECF244321}">
                <p14:modId xmlns:p14="http://schemas.microsoft.com/office/powerpoint/2010/main" val="4064720496"/>
              </p:ext>
            </p:extLst>
          </p:nvPr>
        </p:nvGraphicFramePr>
        <p:xfrm>
          <a:off x="115409" y="3883945"/>
          <a:ext cx="3515557" cy="2108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id="{29B1DEE7-22CF-807E-FA0B-AE271AE3B0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353" y="1940260"/>
            <a:ext cx="1175001" cy="1697853"/>
          </a:xfrm>
          <a:prstGeom prst="rect">
            <a:avLst/>
          </a:prstGeom>
        </p:spPr>
      </p:pic>
      <p:sp>
        <p:nvSpPr>
          <p:cNvPr id="6" name="PlaceHolder 5">
            <a:extLst>
              <a:ext uri="{FF2B5EF4-FFF2-40B4-BE49-F238E27FC236}">
                <a16:creationId xmlns:a16="http://schemas.microsoft.com/office/drawing/2014/main" id="{9FFC2577-F61C-4CB9-3C42-5E796FE503C8}"/>
              </a:ext>
            </a:extLst>
          </p:cNvPr>
          <p:cNvSpPr txBox="1">
            <a:spLocks/>
          </p:cNvSpPr>
          <p:nvPr/>
        </p:nvSpPr>
        <p:spPr>
          <a:xfrm>
            <a:off x="7848720" y="147240"/>
            <a:ext cx="794880" cy="502920"/>
          </a:xfrm>
          <a:prstGeom prst="rect">
            <a:avLst/>
          </a:prstGeom>
          <a:noFill/>
          <a:ln w="0">
            <a:noFill/>
          </a:ln>
        </p:spPr>
        <p:txBody>
          <a:bodyPr lIns="90000" tIns="45000" rIns="90000" bIns="45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fld id="{D6C23E5E-1863-4A66-963A-1FD8BD7B152E}" type="slidenum">
              <a:rPr lang="ru-RU" sz="2800" spc="-1" smtClean="0">
                <a:solidFill>
                  <a:srgbClr val="415588"/>
                </a:solidFill>
                <a:latin typeface="Cambria"/>
              </a:rPr>
              <a:pPr algn="r">
                <a:lnSpc>
                  <a:spcPct val="100000"/>
                </a:lnSpc>
              </a:pPr>
              <a:t>9</a:t>
            </a:fld>
            <a:endParaRPr lang="ru-RU" sz="2800" spc="-1" dirty="0">
              <a:latin typeface="Times New Roman"/>
            </a:endParaRPr>
          </a:p>
        </p:txBody>
      </p:sp>
      <p:graphicFrame>
        <p:nvGraphicFramePr>
          <p:cNvPr id="11" name="Объект 10">
            <a:extLst>
              <a:ext uri="{FF2B5EF4-FFF2-40B4-BE49-F238E27FC236}">
                <a16:creationId xmlns:a16="http://schemas.microsoft.com/office/drawing/2014/main" id="{2F67953C-E791-7BF4-C300-BFF3C53577BD}"/>
              </a:ext>
            </a:extLst>
          </p:cNvPr>
          <p:cNvGraphicFramePr>
            <a:graphicFrameLocks noGrp="1"/>
          </p:cNvGraphicFramePr>
          <p:nvPr>
            <p:ph/>
            <p:extLst>
              <p:ext uri="{D42A27DB-BD31-4B8C-83A1-F6EECF244321}">
                <p14:modId xmlns:p14="http://schemas.microsoft.com/office/powerpoint/2010/main" val="2876513493"/>
              </p:ext>
            </p:extLst>
          </p:nvPr>
        </p:nvGraphicFramePr>
        <p:xfrm>
          <a:off x="3755255" y="1555596"/>
          <a:ext cx="5140170" cy="2270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Объект 11">
            <a:extLst>
              <a:ext uri="{FF2B5EF4-FFF2-40B4-BE49-F238E27FC236}">
                <a16:creationId xmlns:a16="http://schemas.microsoft.com/office/drawing/2014/main" id="{E1C7517A-8788-D823-B6C2-53DFBB952113}"/>
              </a:ext>
            </a:extLst>
          </p:cNvPr>
          <p:cNvGraphicFramePr>
            <a:graphicFrameLocks noGrp="1"/>
          </p:cNvGraphicFramePr>
          <p:nvPr>
            <p:ph/>
            <p:extLst>
              <p:ext uri="{D42A27DB-BD31-4B8C-83A1-F6EECF244321}">
                <p14:modId xmlns:p14="http://schemas.microsoft.com/office/powerpoint/2010/main" val="3365583028"/>
              </p:ext>
            </p:extLst>
          </p:nvPr>
        </p:nvGraphicFramePr>
        <p:xfrm>
          <a:off x="4012707" y="4136996"/>
          <a:ext cx="4811697" cy="1935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Рисунок 7">
            <a:extLst>
              <a:ext uri="{FF2B5EF4-FFF2-40B4-BE49-F238E27FC236}">
                <a16:creationId xmlns:a16="http://schemas.microsoft.com/office/drawing/2014/main" id="{5236A0B1-2943-0364-C2E5-A0FB9AFB7D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145930">
            <a:off x="2105542" y="2711236"/>
            <a:ext cx="1693562" cy="1221186"/>
          </a:xfrm>
          <a:prstGeom prst="rect">
            <a:avLst/>
          </a:prstGeom>
        </p:spPr>
      </p:pic>
      <p:pic>
        <p:nvPicPr>
          <p:cNvPr id="9" name="Рисунок 8">
            <a:extLst>
              <a:ext uri="{FF2B5EF4-FFF2-40B4-BE49-F238E27FC236}">
                <a16:creationId xmlns:a16="http://schemas.microsoft.com/office/drawing/2014/main" id="{DEE5DE7C-C3F7-4AD0-0983-B7738979FA4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5827" y="3636399"/>
            <a:ext cx="1064597" cy="650093"/>
          </a:xfrm>
          <a:prstGeom prst="rect">
            <a:avLst/>
          </a:prstGeom>
        </p:spPr>
      </p:pic>
    </p:spTree>
    <p:extLst>
      <p:ext uri="{BB962C8B-B14F-4D97-AF65-F5344CB8AC3E}">
        <p14:creationId xmlns:p14="http://schemas.microsoft.com/office/powerpoint/2010/main" val="3169619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9415</TotalTime>
  <Words>3427</Words>
  <Application>Microsoft Office PowerPoint</Application>
  <PresentationFormat>Экран (4:3)</PresentationFormat>
  <Paragraphs>243</Paragraphs>
  <Slides>32</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32</vt:i4>
      </vt:variant>
    </vt:vector>
  </HeadingPairs>
  <TitlesOfParts>
    <vt:vector size="42" baseType="lpstr">
      <vt:lpstr>Arial</vt:lpstr>
      <vt:lpstr>Calibri</vt:lpstr>
      <vt:lpstr>Cambria</vt:lpstr>
      <vt:lpstr>Inter</vt:lpstr>
      <vt:lpstr>Liberation Serif</vt:lpstr>
      <vt:lpstr>Symbol</vt:lpstr>
      <vt:lpstr>Times New Roman</vt:lpstr>
      <vt:lpstr>Wingdings</vt:lpstr>
      <vt:lpstr>Office Theme</vt:lpstr>
      <vt:lpstr>Office Theme</vt:lpstr>
      <vt:lpstr>Особенности обработки персональных  данных  в учреждениях образования </vt:lpstr>
      <vt:lpstr>Национальный центр защиты персональных данных является уполномоченным органом по защите прав субъектов персональных данных </vt:lpstr>
      <vt:lpstr>Правовое регулирование: </vt:lpstr>
      <vt:lpstr>Документы, подготовленные НЦЗПД :</vt:lpstr>
      <vt:lpstr>Презентация PowerPoint</vt:lpstr>
      <vt:lpstr>Субъект персональных данных</vt:lpstr>
      <vt:lpstr>Типичные правовые основания обработки персональных данных в сфере образования:</vt:lpstr>
      <vt:lpstr>Договор</vt:lpstr>
      <vt:lpstr>Обработка персональных данных является необходимой для выполнения обязанностей (полномочий), предусмотренных законодательными актами</vt:lpstr>
      <vt:lpstr>Например :  </vt:lpstr>
      <vt:lpstr>11</vt:lpstr>
      <vt:lpstr>Инструкция по организации и проведению централизованного экзамена, утв. постановлением Министерства образования Республики Беларусь от 11 июля 2022 г. № 184</vt:lpstr>
      <vt:lpstr>Характеристика</vt:lpstr>
      <vt:lpstr>14</vt:lpstr>
      <vt:lpstr>Возникновение образовательных отношений</vt:lpstr>
      <vt:lpstr>16</vt:lpstr>
      <vt:lpstr>Согласие как правовое основание обработки персональных данных</vt:lpstr>
      <vt:lpstr>Согласие на обработку персональных данных</vt:lpstr>
      <vt:lpstr> </vt:lpstr>
      <vt:lpstr>Презентация PowerPoint</vt:lpstr>
      <vt:lpstr>Презентация PowerPoint</vt:lpstr>
      <vt:lpstr>Предоставление персональных данных третьим лицам</vt:lpstr>
      <vt:lpstr>Организация  пропускной системы и видеонаблюдения  в учреждениях образования</vt:lpstr>
      <vt:lpstr>Организации следует: </vt:lpstr>
      <vt:lpstr>Презентация PowerPoint</vt:lpstr>
      <vt:lpstr>Интернет-сайт организации </vt:lpstr>
      <vt:lpstr>Интернет-сайт организации </vt:lpstr>
      <vt:lpstr>28</vt:lpstr>
      <vt:lpstr>29</vt:lpstr>
      <vt:lpstr>Основные права субъекта персональных данных:</vt:lpstr>
      <vt:lpstr>Презентация PowerPoint</vt:lpstr>
      <vt:lpstr>Спасибо за внимание!      Наши контакты: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Артурчик</dc:creator>
  <dc:description/>
  <cp:lastModifiedBy>metod5</cp:lastModifiedBy>
  <cp:revision>581</cp:revision>
  <cp:lastPrinted>1601-01-01T00:00:00Z</cp:lastPrinted>
  <dcterms:created xsi:type="dcterms:W3CDTF">1601-01-01T00:00:00Z</dcterms:created>
  <dcterms:modified xsi:type="dcterms:W3CDTF">2023-05-04T11:14:38Z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14</vt:i4>
  </property>
  <property fmtid="{D5CDD505-2E9C-101B-9397-08002B2CF9AE}" pid="4" name="Version">
    <vt:i4>1</vt:i4>
  </property>
</Properties>
</file>